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34"/>
  </p:notesMasterIdLst>
  <p:sldIdLst>
    <p:sldId id="261" r:id="rId2"/>
    <p:sldId id="257" r:id="rId3"/>
    <p:sldId id="302" r:id="rId4"/>
    <p:sldId id="271" r:id="rId5"/>
    <p:sldId id="266" r:id="rId6"/>
    <p:sldId id="272" r:id="rId7"/>
    <p:sldId id="278" r:id="rId8"/>
    <p:sldId id="305" r:id="rId9"/>
    <p:sldId id="280" r:id="rId10"/>
    <p:sldId id="269" r:id="rId11"/>
    <p:sldId id="296" r:id="rId12"/>
    <p:sldId id="306" r:id="rId13"/>
    <p:sldId id="291" r:id="rId14"/>
    <p:sldId id="307" r:id="rId15"/>
    <p:sldId id="283" r:id="rId16"/>
    <p:sldId id="293" r:id="rId17"/>
    <p:sldId id="297" r:id="rId18"/>
    <p:sldId id="308" r:id="rId19"/>
    <p:sldId id="294" r:id="rId20"/>
    <p:sldId id="275" r:id="rId21"/>
    <p:sldId id="285" r:id="rId22"/>
    <p:sldId id="286" r:id="rId23"/>
    <p:sldId id="310" r:id="rId24"/>
    <p:sldId id="300" r:id="rId25"/>
    <p:sldId id="301" r:id="rId26"/>
    <p:sldId id="312" r:id="rId27"/>
    <p:sldId id="314" r:id="rId28"/>
    <p:sldId id="315" r:id="rId29"/>
    <p:sldId id="299" r:id="rId30"/>
    <p:sldId id="276" r:id="rId31"/>
    <p:sldId id="289" r:id="rId32"/>
    <p:sldId id="277" r:id="rId33"/>
  </p:sldIdLst>
  <p:sldSz cx="32399288" cy="14400213"/>
  <p:notesSz cx="6858000" cy="9144000"/>
  <p:defaultTextStyle>
    <a:defPPr>
      <a:defRPr lang="zh-CN"/>
    </a:defPPr>
    <a:lvl1pPr marL="0" algn="l" defTabSz="2293828" rtl="0" eaLnBrk="1" latinLnBrk="0" hangingPunct="1">
      <a:defRPr sz="4515" kern="1200">
        <a:solidFill>
          <a:schemeClr val="tx1"/>
        </a:solidFill>
        <a:latin typeface="+mn-lt"/>
        <a:ea typeface="+mn-ea"/>
        <a:cs typeface="+mn-cs"/>
      </a:defRPr>
    </a:lvl1pPr>
    <a:lvl2pPr marL="1146914" algn="l" defTabSz="2293828" rtl="0" eaLnBrk="1" latinLnBrk="0" hangingPunct="1">
      <a:defRPr sz="4515" kern="1200">
        <a:solidFill>
          <a:schemeClr val="tx1"/>
        </a:solidFill>
        <a:latin typeface="+mn-lt"/>
        <a:ea typeface="+mn-ea"/>
        <a:cs typeface="+mn-cs"/>
      </a:defRPr>
    </a:lvl2pPr>
    <a:lvl3pPr marL="2293828" algn="l" defTabSz="2293828" rtl="0" eaLnBrk="1" latinLnBrk="0" hangingPunct="1">
      <a:defRPr sz="4515" kern="1200">
        <a:solidFill>
          <a:schemeClr val="tx1"/>
        </a:solidFill>
        <a:latin typeface="+mn-lt"/>
        <a:ea typeface="+mn-ea"/>
        <a:cs typeface="+mn-cs"/>
      </a:defRPr>
    </a:lvl3pPr>
    <a:lvl4pPr marL="3440742" algn="l" defTabSz="2293828" rtl="0" eaLnBrk="1" latinLnBrk="0" hangingPunct="1">
      <a:defRPr sz="4515" kern="1200">
        <a:solidFill>
          <a:schemeClr val="tx1"/>
        </a:solidFill>
        <a:latin typeface="+mn-lt"/>
        <a:ea typeface="+mn-ea"/>
        <a:cs typeface="+mn-cs"/>
      </a:defRPr>
    </a:lvl4pPr>
    <a:lvl5pPr marL="4587656" algn="l" defTabSz="2293828" rtl="0" eaLnBrk="1" latinLnBrk="0" hangingPunct="1">
      <a:defRPr sz="4515" kern="1200">
        <a:solidFill>
          <a:schemeClr val="tx1"/>
        </a:solidFill>
        <a:latin typeface="+mn-lt"/>
        <a:ea typeface="+mn-ea"/>
        <a:cs typeface="+mn-cs"/>
      </a:defRPr>
    </a:lvl5pPr>
    <a:lvl6pPr marL="5734570" algn="l" defTabSz="2293828" rtl="0" eaLnBrk="1" latinLnBrk="0" hangingPunct="1">
      <a:defRPr sz="4515" kern="1200">
        <a:solidFill>
          <a:schemeClr val="tx1"/>
        </a:solidFill>
        <a:latin typeface="+mn-lt"/>
        <a:ea typeface="+mn-ea"/>
        <a:cs typeface="+mn-cs"/>
      </a:defRPr>
    </a:lvl6pPr>
    <a:lvl7pPr marL="6881484" algn="l" defTabSz="2293828" rtl="0" eaLnBrk="1" latinLnBrk="0" hangingPunct="1">
      <a:defRPr sz="4515" kern="1200">
        <a:solidFill>
          <a:schemeClr val="tx1"/>
        </a:solidFill>
        <a:latin typeface="+mn-lt"/>
        <a:ea typeface="+mn-ea"/>
        <a:cs typeface="+mn-cs"/>
      </a:defRPr>
    </a:lvl7pPr>
    <a:lvl8pPr marL="8028398" algn="l" defTabSz="2293828" rtl="0" eaLnBrk="1" latinLnBrk="0" hangingPunct="1">
      <a:defRPr sz="4515" kern="1200">
        <a:solidFill>
          <a:schemeClr val="tx1"/>
        </a:solidFill>
        <a:latin typeface="+mn-lt"/>
        <a:ea typeface="+mn-ea"/>
        <a:cs typeface="+mn-cs"/>
      </a:defRPr>
    </a:lvl8pPr>
    <a:lvl9pPr marL="9175312" algn="l" defTabSz="2293828" rtl="0" eaLnBrk="1" latinLnBrk="0" hangingPunct="1">
      <a:defRPr sz="451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79"/>
    <p:restoredTop sz="64009" autoAdjust="0"/>
  </p:normalViewPr>
  <p:slideViewPr>
    <p:cSldViewPr snapToGrid="0" snapToObjects="1">
      <p:cViewPr varScale="1">
        <p:scale>
          <a:sx n="35" d="100"/>
          <a:sy n="35" d="100"/>
        </p:scale>
        <p:origin x="11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BA7ED-89E0-9D4F-8CCB-B30F9DC6997F}" type="datetimeFigureOut">
              <a:rPr kumimoji="1" lang="zh-CN" altLang="en-US" smtClean="0"/>
              <a:t>2018/12/16</a:t>
            </a:fld>
            <a:endParaRPr kumimoji="1" lang="zh-CN" altLang="en-US"/>
          </a:p>
        </p:txBody>
      </p:sp>
      <p:sp>
        <p:nvSpPr>
          <p:cNvPr id="4" name="幻灯片图像占位符 3"/>
          <p:cNvSpPr>
            <a:spLocks noGrp="1" noRot="1" noChangeAspect="1"/>
          </p:cNvSpPr>
          <p:nvPr>
            <p:ph type="sldImg" idx="2"/>
          </p:nvPr>
        </p:nvSpPr>
        <p:spPr>
          <a:xfrm>
            <a:off x="-41275" y="1143000"/>
            <a:ext cx="69405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13EE3-A7AA-A94F-8D5C-649E4F198F48}" type="slidenum">
              <a:rPr kumimoji="1" lang="zh-CN" altLang="en-US" smtClean="0"/>
              <a:t>‹#›</a:t>
            </a:fld>
            <a:endParaRPr kumimoji="1" lang="zh-CN" altLang="en-US"/>
          </a:p>
        </p:txBody>
      </p:sp>
    </p:spTree>
    <p:extLst>
      <p:ext uri="{BB962C8B-B14F-4D97-AF65-F5344CB8AC3E}">
        <p14:creationId xmlns:p14="http://schemas.microsoft.com/office/powerpoint/2010/main" val="63862238"/>
      </p:ext>
    </p:extLst>
  </p:cSld>
  <p:clrMap bg1="lt1" tx1="dk1" bg2="lt2" tx2="dk2" accent1="accent1" accent2="accent2" accent3="accent3" accent4="accent4" accent5="accent5" accent6="accent6" hlink="hlink" folHlink="folHlink"/>
  <p:notesStyle>
    <a:lvl1pPr marL="0" algn="l" defTabSz="2293828" rtl="0" eaLnBrk="1" latinLnBrk="0" hangingPunct="1">
      <a:defRPr sz="3010" kern="1200">
        <a:solidFill>
          <a:schemeClr val="tx1"/>
        </a:solidFill>
        <a:latin typeface="+mn-lt"/>
        <a:ea typeface="+mn-ea"/>
        <a:cs typeface="+mn-cs"/>
      </a:defRPr>
    </a:lvl1pPr>
    <a:lvl2pPr marL="1146914" algn="l" defTabSz="2293828" rtl="0" eaLnBrk="1" latinLnBrk="0" hangingPunct="1">
      <a:defRPr sz="3010" kern="1200">
        <a:solidFill>
          <a:schemeClr val="tx1"/>
        </a:solidFill>
        <a:latin typeface="+mn-lt"/>
        <a:ea typeface="+mn-ea"/>
        <a:cs typeface="+mn-cs"/>
      </a:defRPr>
    </a:lvl2pPr>
    <a:lvl3pPr marL="2293828" algn="l" defTabSz="2293828" rtl="0" eaLnBrk="1" latinLnBrk="0" hangingPunct="1">
      <a:defRPr sz="3010" kern="1200">
        <a:solidFill>
          <a:schemeClr val="tx1"/>
        </a:solidFill>
        <a:latin typeface="+mn-lt"/>
        <a:ea typeface="+mn-ea"/>
        <a:cs typeface="+mn-cs"/>
      </a:defRPr>
    </a:lvl3pPr>
    <a:lvl4pPr marL="3440742" algn="l" defTabSz="2293828" rtl="0" eaLnBrk="1" latinLnBrk="0" hangingPunct="1">
      <a:defRPr sz="3010" kern="1200">
        <a:solidFill>
          <a:schemeClr val="tx1"/>
        </a:solidFill>
        <a:latin typeface="+mn-lt"/>
        <a:ea typeface="+mn-ea"/>
        <a:cs typeface="+mn-cs"/>
      </a:defRPr>
    </a:lvl4pPr>
    <a:lvl5pPr marL="4587656" algn="l" defTabSz="2293828" rtl="0" eaLnBrk="1" latinLnBrk="0" hangingPunct="1">
      <a:defRPr sz="3010" kern="1200">
        <a:solidFill>
          <a:schemeClr val="tx1"/>
        </a:solidFill>
        <a:latin typeface="+mn-lt"/>
        <a:ea typeface="+mn-ea"/>
        <a:cs typeface="+mn-cs"/>
      </a:defRPr>
    </a:lvl5pPr>
    <a:lvl6pPr marL="5734570" algn="l" defTabSz="2293828" rtl="0" eaLnBrk="1" latinLnBrk="0" hangingPunct="1">
      <a:defRPr sz="3010" kern="1200">
        <a:solidFill>
          <a:schemeClr val="tx1"/>
        </a:solidFill>
        <a:latin typeface="+mn-lt"/>
        <a:ea typeface="+mn-ea"/>
        <a:cs typeface="+mn-cs"/>
      </a:defRPr>
    </a:lvl6pPr>
    <a:lvl7pPr marL="6881484" algn="l" defTabSz="2293828" rtl="0" eaLnBrk="1" latinLnBrk="0" hangingPunct="1">
      <a:defRPr sz="3010" kern="1200">
        <a:solidFill>
          <a:schemeClr val="tx1"/>
        </a:solidFill>
        <a:latin typeface="+mn-lt"/>
        <a:ea typeface="+mn-ea"/>
        <a:cs typeface="+mn-cs"/>
      </a:defRPr>
    </a:lvl7pPr>
    <a:lvl8pPr marL="8028398" algn="l" defTabSz="2293828" rtl="0" eaLnBrk="1" latinLnBrk="0" hangingPunct="1">
      <a:defRPr sz="3010" kern="1200">
        <a:solidFill>
          <a:schemeClr val="tx1"/>
        </a:solidFill>
        <a:latin typeface="+mn-lt"/>
        <a:ea typeface="+mn-ea"/>
        <a:cs typeface="+mn-cs"/>
      </a:defRPr>
    </a:lvl8pPr>
    <a:lvl9pPr marL="9175312" algn="l" defTabSz="2293828" rtl="0" eaLnBrk="1" latinLnBrk="0" hangingPunct="1">
      <a:defRPr sz="301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a:t>
            </a:r>
            <a:r>
              <a:rPr lang="en-US" altLang="zh-CN" dirty="0"/>
              <a:t>PPT</a:t>
            </a:r>
            <a:r>
              <a:rPr lang="zh-CN" altLang="en-US" dirty="0"/>
              <a:t>定稿时间：</a:t>
            </a:r>
            <a:r>
              <a:rPr lang="en-US" altLang="zh-CN" dirty="0"/>
              <a:t>20181216</a:t>
            </a:r>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a:t>
            </a:fld>
            <a:endParaRPr kumimoji="1" lang="zh-CN" altLang="en-US"/>
          </a:p>
        </p:txBody>
      </p:sp>
    </p:spTree>
    <p:extLst>
      <p:ext uri="{BB962C8B-B14F-4D97-AF65-F5344CB8AC3E}">
        <p14:creationId xmlns:p14="http://schemas.microsoft.com/office/powerpoint/2010/main" val="2050163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单元测试（</a:t>
            </a:r>
            <a:r>
              <a:rPr lang="en-US" altLang="zh-CN" sz="3010" b="0" i="0" kern="1200" dirty="0">
                <a:solidFill>
                  <a:schemeClr val="tx1"/>
                </a:solidFill>
                <a:effectLst/>
                <a:latin typeface="+mn-lt"/>
                <a:ea typeface="+mn-ea"/>
                <a:cs typeface="+mn-cs"/>
              </a:rPr>
              <a:t>Unit Testing</a:t>
            </a:r>
            <a:r>
              <a:rPr lang="zh-CN" altLang="en-US" sz="3010" b="0" i="0" kern="1200" dirty="0">
                <a:solidFill>
                  <a:schemeClr val="tx1"/>
                </a:solidFill>
                <a:effectLst/>
                <a:latin typeface="+mn-lt"/>
                <a:ea typeface="+mn-ea"/>
                <a:cs typeface="+mn-cs"/>
              </a:rPr>
              <a:t>），是指对软件中的最小可测试单元进行检查和验证。在</a:t>
            </a:r>
            <a:r>
              <a:rPr lang="en-US" altLang="zh-CN" sz="3010" b="0" i="0" kern="1200" dirty="0">
                <a:solidFill>
                  <a:schemeClr val="tx1"/>
                </a:solidFill>
                <a:effectLst/>
                <a:latin typeface="+mn-lt"/>
                <a:ea typeface="+mn-ea"/>
                <a:cs typeface="+mn-cs"/>
              </a:rPr>
              <a:t>web</a:t>
            </a:r>
            <a:r>
              <a:rPr lang="zh-CN" altLang="en-US" sz="3010" b="0" i="0" kern="1200" dirty="0">
                <a:solidFill>
                  <a:schemeClr val="tx1"/>
                </a:solidFill>
                <a:effectLst/>
                <a:latin typeface="+mn-lt"/>
                <a:ea typeface="+mn-ea"/>
                <a:cs typeface="+mn-cs"/>
              </a:rPr>
              <a:t>前端中，我们单元测试一般是指对一个</a:t>
            </a:r>
            <a:r>
              <a:rPr lang="en-US" altLang="zh-CN" sz="3010" b="0" i="0" kern="1200" dirty="0" err="1">
                <a:solidFill>
                  <a:schemeClr val="tx1"/>
                </a:solidFill>
                <a:effectLst/>
                <a:latin typeface="+mn-lt"/>
                <a:ea typeface="+mn-ea"/>
                <a:cs typeface="+mn-cs"/>
              </a:rPr>
              <a:t>js</a:t>
            </a:r>
            <a:r>
              <a:rPr lang="zh-CN" altLang="en-US" sz="3010" b="0" i="0" kern="1200" dirty="0">
                <a:solidFill>
                  <a:schemeClr val="tx1"/>
                </a:solidFill>
                <a:effectLst/>
                <a:latin typeface="+mn-lt"/>
                <a:ea typeface="+mn-ea"/>
                <a:cs typeface="+mn-cs"/>
              </a:rPr>
              <a:t>函数或者</a:t>
            </a:r>
            <a:r>
              <a:rPr lang="en-US" altLang="zh-CN" sz="3010" b="0" i="0" kern="1200" dirty="0" err="1">
                <a:solidFill>
                  <a:schemeClr val="tx1"/>
                </a:solidFill>
                <a:effectLst/>
                <a:latin typeface="+mn-lt"/>
                <a:ea typeface="+mn-ea"/>
                <a:cs typeface="+mn-cs"/>
              </a:rPr>
              <a:t>js</a:t>
            </a:r>
            <a:r>
              <a:rPr lang="zh-CN" altLang="en-US" sz="3010" b="0" i="0" kern="1200" dirty="0">
                <a:solidFill>
                  <a:schemeClr val="tx1"/>
                </a:solidFill>
                <a:effectLst/>
                <a:latin typeface="+mn-lt"/>
                <a:ea typeface="+mn-ea"/>
                <a:cs typeface="+mn-cs"/>
              </a:rPr>
              <a:t>变量进行验证。</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10</a:t>
            </a:fld>
            <a:endParaRPr kumimoji="1" lang="zh-CN" altLang="en-US"/>
          </a:p>
        </p:txBody>
      </p:sp>
    </p:spTree>
    <p:extLst>
      <p:ext uri="{BB962C8B-B14F-4D97-AF65-F5344CB8AC3E}">
        <p14:creationId xmlns:p14="http://schemas.microsoft.com/office/powerpoint/2010/main" val="626787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业界现在有比较多的测试框架可做选择，我认为可以大致分为三类：</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第一类是单纯的测试框架，它需要额外引入断言库，例如 </a:t>
            </a:r>
            <a:r>
              <a:rPr lang="en-US" altLang="zh-CN" sz="3010" b="0" i="0" kern="1200" dirty="0">
                <a:solidFill>
                  <a:schemeClr val="tx1"/>
                </a:solidFill>
                <a:effectLst/>
                <a:latin typeface="+mn-lt"/>
                <a:ea typeface="+mn-ea"/>
                <a:cs typeface="+mn-cs"/>
              </a:rPr>
              <a:t>Mocha </a:t>
            </a:r>
            <a:r>
              <a:rPr lang="zh-CN" altLang="en-US" sz="3010" b="0" i="0" kern="1200" dirty="0">
                <a:solidFill>
                  <a:schemeClr val="tx1"/>
                </a:solidFill>
                <a:effectLst/>
                <a:latin typeface="+mn-lt"/>
                <a:ea typeface="+mn-ea"/>
                <a:cs typeface="+mn-cs"/>
              </a:rPr>
              <a:t>和 </a:t>
            </a:r>
            <a:r>
              <a:rPr lang="en-US" altLang="zh-CN" sz="3010" b="0" i="0" kern="1200" dirty="0">
                <a:solidFill>
                  <a:schemeClr val="tx1"/>
                </a:solidFill>
                <a:effectLst/>
                <a:latin typeface="+mn-lt"/>
                <a:ea typeface="+mn-ea"/>
                <a:cs typeface="+mn-cs"/>
              </a:rPr>
              <a:t>AVA</a:t>
            </a:r>
            <a:r>
              <a:rPr lang="zh-CN" altLang="en-US" sz="3010" b="0" i="0" kern="1200" dirty="0">
                <a:solidFill>
                  <a:schemeClr val="tx1"/>
                </a:solidFill>
                <a:effectLst/>
                <a:latin typeface="+mn-lt"/>
                <a:ea typeface="+mn-ea"/>
                <a:cs typeface="+mn-cs"/>
              </a:rPr>
              <a:t>。</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第二类是集成的测试框架，自带断言库，开箱即用，例如 </a:t>
            </a:r>
            <a:r>
              <a:rPr lang="en-US" altLang="zh-CN" sz="3010" b="0" i="0" kern="1200" dirty="0">
                <a:solidFill>
                  <a:schemeClr val="tx1"/>
                </a:solidFill>
                <a:effectLst/>
                <a:latin typeface="+mn-lt"/>
                <a:ea typeface="+mn-ea"/>
                <a:cs typeface="+mn-cs"/>
              </a:rPr>
              <a:t>Jasmine </a:t>
            </a:r>
            <a:r>
              <a:rPr lang="zh-CN" altLang="en-US" sz="3010" b="0" i="0" kern="1200" dirty="0">
                <a:solidFill>
                  <a:schemeClr val="tx1"/>
                </a:solidFill>
                <a:effectLst/>
                <a:latin typeface="+mn-lt"/>
                <a:ea typeface="+mn-ea"/>
                <a:cs typeface="+mn-cs"/>
              </a:rPr>
              <a:t>和 </a:t>
            </a:r>
            <a:r>
              <a:rPr lang="en-US" altLang="zh-CN" sz="3010" b="0" i="0" kern="1200" dirty="0">
                <a:solidFill>
                  <a:schemeClr val="tx1"/>
                </a:solidFill>
                <a:effectLst/>
                <a:latin typeface="+mn-lt"/>
                <a:ea typeface="+mn-ea"/>
                <a:cs typeface="+mn-cs"/>
              </a:rPr>
              <a:t>Jest </a:t>
            </a:r>
            <a:r>
              <a:rPr lang="zh-CN" altLang="en-US" sz="3010" b="0" i="0" kern="1200" dirty="0">
                <a:solidFill>
                  <a:schemeClr val="tx1"/>
                </a:solidFill>
                <a:effectLst/>
                <a:latin typeface="+mn-lt"/>
                <a:ea typeface="+mn-ea"/>
                <a:cs typeface="+mn-cs"/>
              </a:rPr>
              <a:t>。</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第三类则是其他的测试框架，代表为 </a:t>
            </a:r>
            <a:r>
              <a:rPr lang="en-US" altLang="zh-CN" sz="3010" b="0" i="0" kern="1200" dirty="0">
                <a:solidFill>
                  <a:schemeClr val="tx1"/>
                </a:solidFill>
                <a:effectLst/>
                <a:latin typeface="+mn-lt"/>
                <a:ea typeface="+mn-ea"/>
                <a:cs typeface="+mn-cs"/>
              </a:rPr>
              <a:t>Tape</a:t>
            </a:r>
            <a:r>
              <a:rPr lang="zh-CN" altLang="en-US" sz="3010" b="0" i="0" kern="1200" dirty="0">
                <a:solidFill>
                  <a:schemeClr val="tx1"/>
                </a:solidFill>
                <a:effectLst/>
                <a:latin typeface="+mn-lt"/>
                <a:ea typeface="+mn-ea"/>
                <a:cs typeface="+mn-cs"/>
              </a:rPr>
              <a:t>，</a:t>
            </a:r>
            <a:r>
              <a:rPr lang="en-US" altLang="zh-CN" sz="3010" b="0" i="0" kern="1200" dirty="0">
                <a:solidFill>
                  <a:schemeClr val="tx1"/>
                </a:solidFill>
                <a:effectLst/>
                <a:latin typeface="+mn-lt"/>
                <a:ea typeface="+mn-ea"/>
                <a:cs typeface="+mn-cs"/>
              </a:rPr>
              <a:t> </a:t>
            </a:r>
            <a:r>
              <a:rPr lang="zh-CN" altLang="en-US" sz="3010" b="0" i="0" kern="1200" dirty="0">
                <a:solidFill>
                  <a:schemeClr val="tx1"/>
                </a:solidFill>
                <a:effectLst/>
                <a:latin typeface="+mn-lt"/>
                <a:ea typeface="+mn-ea"/>
                <a:cs typeface="+mn-cs"/>
              </a:rPr>
              <a:t>它只提供了最底层的 </a:t>
            </a:r>
            <a:r>
              <a:rPr lang="en-US" altLang="zh-CN" sz="3010" b="0" i="0" kern="1200" dirty="0">
                <a:solidFill>
                  <a:schemeClr val="tx1"/>
                </a:solidFill>
                <a:effectLst/>
                <a:latin typeface="+mn-lt"/>
                <a:ea typeface="+mn-ea"/>
                <a:cs typeface="+mn-cs"/>
              </a:rPr>
              <a:t>API</a:t>
            </a:r>
            <a:r>
              <a:rPr lang="zh-CN" altLang="en-US" sz="3010" b="0" i="0" kern="1200" dirty="0">
                <a:solidFill>
                  <a:schemeClr val="tx1"/>
                </a:solidFill>
                <a:effectLst/>
                <a:latin typeface="+mn-lt"/>
                <a:ea typeface="+mn-ea"/>
                <a:cs typeface="+mn-cs"/>
              </a:rPr>
              <a:t>，当然这也意味着有很多工作需要开发者自己来做。</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3010" b="0" i="0" kern="1200" dirty="0">
                <a:solidFill>
                  <a:schemeClr val="tx1"/>
                </a:solidFill>
                <a:effectLst/>
                <a:latin typeface="+mn-lt"/>
                <a:ea typeface="+mn-ea"/>
                <a:cs typeface="+mn-cs"/>
              </a:rPr>
              <a:t>【6</a:t>
            </a:r>
            <a:r>
              <a:rPr lang="zh-CN" altLang="en-US" sz="3010" b="0" i="0" kern="1200" dirty="0">
                <a:solidFill>
                  <a:schemeClr val="tx1"/>
                </a:solidFill>
                <a:effectLst/>
                <a:latin typeface="+mn-lt"/>
                <a:ea typeface="+mn-ea"/>
                <a:cs typeface="+mn-cs"/>
              </a:rPr>
              <a:t>‘</a:t>
            </a:r>
            <a:r>
              <a:rPr lang="en-US" altLang="zh-CN" sz="3010" b="0" i="0" kern="1200" dirty="0">
                <a:solidFill>
                  <a:schemeClr val="tx1"/>
                </a:solidFill>
                <a:effectLst/>
                <a:latin typeface="+mn-lt"/>
                <a:ea typeface="+mn-ea"/>
                <a:cs typeface="+mn-cs"/>
              </a:rPr>
              <a:t>】</a:t>
            </a: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3010" b="0" i="0" kern="1200" dirty="0">
                <a:solidFill>
                  <a:schemeClr val="tx1"/>
                </a:solidFill>
                <a:effectLst/>
                <a:latin typeface="+mn-lt"/>
                <a:ea typeface="+mn-ea"/>
                <a:cs typeface="+mn-cs"/>
              </a:rPr>
              <a:t>---</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第一类是单纯的测试框架，它需要额外引入断言库，例如 </a:t>
            </a:r>
            <a:r>
              <a:rPr lang="en-US" altLang="zh-CN" sz="3010" b="0" i="0" kern="1200" dirty="0">
                <a:solidFill>
                  <a:schemeClr val="tx1"/>
                </a:solidFill>
                <a:effectLst/>
                <a:latin typeface="+mn-lt"/>
                <a:ea typeface="+mn-ea"/>
                <a:cs typeface="+mn-cs"/>
              </a:rPr>
              <a:t>Mocha </a:t>
            </a:r>
            <a:r>
              <a:rPr lang="zh-CN" altLang="en-US" sz="3010" b="0" i="0" kern="1200" dirty="0">
                <a:solidFill>
                  <a:schemeClr val="tx1"/>
                </a:solidFill>
                <a:effectLst/>
                <a:latin typeface="+mn-lt"/>
                <a:ea typeface="+mn-ea"/>
                <a:cs typeface="+mn-cs"/>
              </a:rPr>
              <a:t>和 </a:t>
            </a:r>
            <a:r>
              <a:rPr lang="en-US" altLang="zh-CN" sz="3010" b="0" i="0" kern="1200" dirty="0">
                <a:solidFill>
                  <a:schemeClr val="tx1"/>
                </a:solidFill>
                <a:effectLst/>
                <a:latin typeface="+mn-lt"/>
                <a:ea typeface="+mn-ea"/>
                <a:cs typeface="+mn-cs"/>
              </a:rPr>
              <a:t>AVA</a:t>
            </a:r>
            <a:r>
              <a:rPr lang="zh-CN" altLang="en-US" sz="3010" b="0" i="0" kern="1200" dirty="0">
                <a:solidFill>
                  <a:schemeClr val="tx1"/>
                </a:solidFill>
                <a:effectLst/>
                <a:latin typeface="+mn-lt"/>
                <a:ea typeface="+mn-ea"/>
                <a:cs typeface="+mn-cs"/>
              </a:rPr>
              <a:t>。</a:t>
            </a:r>
            <a:r>
              <a:rPr lang="en-US" altLang="zh-CN" sz="3010" b="0" i="0" kern="1200" dirty="0">
                <a:solidFill>
                  <a:schemeClr val="tx1"/>
                </a:solidFill>
                <a:effectLst/>
                <a:latin typeface="+mn-lt"/>
                <a:ea typeface="+mn-ea"/>
                <a:cs typeface="+mn-cs"/>
              </a:rPr>
              <a:t>Mocha </a:t>
            </a:r>
            <a:r>
              <a:rPr lang="zh-CN" altLang="en-US" sz="3010" b="0" i="0" kern="1200" dirty="0">
                <a:solidFill>
                  <a:schemeClr val="tx1"/>
                </a:solidFill>
                <a:effectLst/>
                <a:latin typeface="+mn-lt"/>
                <a:ea typeface="+mn-ea"/>
                <a:cs typeface="+mn-cs"/>
              </a:rPr>
              <a:t>是一个比较灵活的测试框架，社区成熟，而 </a:t>
            </a:r>
            <a:r>
              <a:rPr lang="en-US" altLang="zh-CN" sz="3010" b="0" i="0" kern="1200" dirty="0">
                <a:solidFill>
                  <a:schemeClr val="tx1"/>
                </a:solidFill>
                <a:effectLst/>
                <a:latin typeface="+mn-lt"/>
                <a:ea typeface="+mn-ea"/>
                <a:cs typeface="+mn-cs"/>
              </a:rPr>
              <a:t>AVA </a:t>
            </a:r>
            <a:r>
              <a:rPr lang="zh-CN" altLang="en-US" sz="3010" b="0" i="0" kern="1200" dirty="0">
                <a:solidFill>
                  <a:schemeClr val="tx1"/>
                </a:solidFill>
                <a:effectLst/>
                <a:latin typeface="+mn-lt"/>
                <a:ea typeface="+mn-ea"/>
                <a:cs typeface="+mn-cs"/>
              </a:rPr>
              <a:t>是 </a:t>
            </a:r>
            <a:r>
              <a:rPr lang="en-US" altLang="zh-CN" sz="3010" b="0" i="0" kern="1200" dirty="0">
                <a:solidFill>
                  <a:schemeClr val="tx1"/>
                </a:solidFill>
                <a:effectLst/>
                <a:latin typeface="+mn-lt"/>
                <a:ea typeface="+mn-ea"/>
                <a:cs typeface="+mn-cs"/>
              </a:rPr>
              <a:t>mocha </a:t>
            </a:r>
            <a:r>
              <a:rPr lang="zh-CN" altLang="en-US" sz="3010" b="0" i="0" kern="1200" dirty="0">
                <a:solidFill>
                  <a:schemeClr val="tx1"/>
                </a:solidFill>
                <a:effectLst/>
                <a:latin typeface="+mn-lt"/>
                <a:ea typeface="+mn-ea"/>
                <a:cs typeface="+mn-cs"/>
              </a:rPr>
              <a:t>的作者写的，据说是 </a:t>
            </a:r>
            <a:r>
              <a:rPr lang="en-US" altLang="zh-CN" sz="3010" b="0" i="0" kern="1200" dirty="0">
                <a:solidFill>
                  <a:schemeClr val="tx1"/>
                </a:solidFill>
                <a:effectLst/>
                <a:latin typeface="+mn-lt"/>
                <a:ea typeface="+mn-ea"/>
                <a:cs typeface="+mn-cs"/>
              </a:rPr>
              <a:t>mocha </a:t>
            </a:r>
            <a:r>
              <a:rPr lang="zh-CN" altLang="en-US" sz="3010" b="0" i="0" kern="1200" dirty="0">
                <a:solidFill>
                  <a:schemeClr val="tx1"/>
                </a:solidFill>
                <a:effectLst/>
                <a:latin typeface="+mn-lt"/>
                <a:ea typeface="+mn-ea"/>
                <a:cs typeface="+mn-cs"/>
              </a:rPr>
              <a:t>的替代品，支持异步，所以测试效率更高。</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第二类是集成的测试框架，自带断言库，开箱即用，例如 </a:t>
            </a:r>
            <a:r>
              <a:rPr lang="en-US" altLang="zh-CN" sz="3010" b="0" i="0" kern="1200" dirty="0">
                <a:solidFill>
                  <a:schemeClr val="tx1"/>
                </a:solidFill>
                <a:effectLst/>
                <a:latin typeface="+mn-lt"/>
                <a:ea typeface="+mn-ea"/>
                <a:cs typeface="+mn-cs"/>
              </a:rPr>
              <a:t>Jasmine </a:t>
            </a:r>
            <a:r>
              <a:rPr lang="zh-CN" altLang="en-US" sz="3010" b="0" i="0" kern="1200" dirty="0">
                <a:solidFill>
                  <a:schemeClr val="tx1"/>
                </a:solidFill>
                <a:effectLst/>
                <a:latin typeface="+mn-lt"/>
                <a:ea typeface="+mn-ea"/>
                <a:cs typeface="+mn-cs"/>
              </a:rPr>
              <a:t>和 </a:t>
            </a:r>
            <a:r>
              <a:rPr lang="en-US" altLang="zh-CN" sz="3010" b="0" i="0" kern="1200" dirty="0">
                <a:solidFill>
                  <a:schemeClr val="tx1"/>
                </a:solidFill>
                <a:effectLst/>
                <a:latin typeface="+mn-lt"/>
                <a:ea typeface="+mn-ea"/>
                <a:cs typeface="+mn-cs"/>
              </a:rPr>
              <a:t>Jest </a:t>
            </a:r>
            <a:r>
              <a:rPr lang="zh-CN" altLang="en-US" sz="3010" b="0" i="0" kern="1200" dirty="0">
                <a:solidFill>
                  <a:schemeClr val="tx1"/>
                </a:solidFill>
                <a:effectLst/>
                <a:latin typeface="+mn-lt"/>
                <a:ea typeface="+mn-ea"/>
                <a:cs typeface="+mn-cs"/>
              </a:rPr>
              <a:t>。</a:t>
            </a:r>
            <a:r>
              <a:rPr lang="en-US" altLang="zh-CN" sz="3010" b="0" i="0" kern="1200" dirty="0">
                <a:solidFill>
                  <a:schemeClr val="tx1"/>
                </a:solidFill>
                <a:effectLst/>
                <a:latin typeface="+mn-lt"/>
                <a:ea typeface="+mn-ea"/>
                <a:cs typeface="+mn-cs"/>
              </a:rPr>
              <a:t>Jasmine</a:t>
            </a:r>
            <a:r>
              <a:rPr lang="zh-CN" altLang="en-US" sz="3010" b="0" i="0" kern="1200" dirty="0">
                <a:solidFill>
                  <a:schemeClr val="tx1"/>
                </a:solidFill>
                <a:effectLst/>
                <a:latin typeface="+mn-lt"/>
                <a:ea typeface="+mn-ea"/>
                <a:cs typeface="+mn-cs"/>
              </a:rPr>
              <a:t>是一个比较老的项目，</a:t>
            </a:r>
            <a:r>
              <a:rPr lang="en-US" altLang="zh-CN" sz="3010" b="0" i="0" kern="1200" dirty="0">
                <a:solidFill>
                  <a:schemeClr val="tx1"/>
                </a:solidFill>
                <a:effectLst/>
                <a:latin typeface="+mn-lt"/>
                <a:ea typeface="+mn-ea"/>
                <a:cs typeface="+mn-cs"/>
              </a:rPr>
              <a:t>Jest </a:t>
            </a:r>
            <a:r>
              <a:rPr lang="zh-CN" altLang="en-US" sz="3010" b="0" i="0" kern="1200" dirty="0">
                <a:solidFill>
                  <a:schemeClr val="tx1"/>
                </a:solidFill>
                <a:effectLst/>
                <a:latin typeface="+mn-lt"/>
                <a:ea typeface="+mn-ea"/>
                <a:cs typeface="+mn-cs"/>
              </a:rPr>
              <a:t>则是 </a:t>
            </a:r>
            <a:r>
              <a:rPr lang="en-US" altLang="zh-CN" sz="3010" b="0" i="0" kern="1200" dirty="0" err="1">
                <a:solidFill>
                  <a:schemeClr val="tx1"/>
                </a:solidFill>
                <a:effectLst/>
                <a:latin typeface="+mn-lt"/>
                <a:ea typeface="+mn-ea"/>
                <a:cs typeface="+mn-cs"/>
              </a:rPr>
              <a:t>facebook</a:t>
            </a:r>
            <a:r>
              <a:rPr lang="en-US" altLang="zh-CN" sz="3010" b="0" i="0" kern="1200" dirty="0">
                <a:solidFill>
                  <a:schemeClr val="tx1"/>
                </a:solidFill>
                <a:effectLst/>
                <a:latin typeface="+mn-lt"/>
                <a:ea typeface="+mn-ea"/>
                <a:cs typeface="+mn-cs"/>
              </a:rPr>
              <a:t> </a:t>
            </a:r>
            <a:r>
              <a:rPr lang="zh-CN" altLang="en-US" sz="3010" b="0" i="0" kern="1200" dirty="0">
                <a:solidFill>
                  <a:schemeClr val="tx1"/>
                </a:solidFill>
                <a:effectLst/>
                <a:latin typeface="+mn-lt"/>
                <a:ea typeface="+mn-ea"/>
                <a:cs typeface="+mn-cs"/>
              </a:rPr>
              <a:t>提出的方案，多用于 </a:t>
            </a:r>
            <a:r>
              <a:rPr lang="en-US" altLang="zh-CN" sz="3010" b="0" i="0" kern="1200" dirty="0">
                <a:solidFill>
                  <a:schemeClr val="tx1"/>
                </a:solidFill>
                <a:effectLst/>
                <a:latin typeface="+mn-lt"/>
                <a:ea typeface="+mn-ea"/>
                <a:cs typeface="+mn-cs"/>
              </a:rPr>
              <a:t>React </a:t>
            </a:r>
            <a:r>
              <a:rPr lang="zh-CN" altLang="en-US" sz="3010" b="0" i="0" kern="1200" dirty="0">
                <a:solidFill>
                  <a:schemeClr val="tx1"/>
                </a:solidFill>
                <a:effectLst/>
                <a:latin typeface="+mn-lt"/>
                <a:ea typeface="+mn-ea"/>
                <a:cs typeface="+mn-cs"/>
              </a:rPr>
              <a:t>项目。</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第三类则是其他的测试框架，代表为 </a:t>
            </a:r>
            <a:r>
              <a:rPr lang="en-US" altLang="zh-CN" sz="3010" b="0" i="0" kern="1200" dirty="0">
                <a:solidFill>
                  <a:schemeClr val="tx1"/>
                </a:solidFill>
                <a:effectLst/>
                <a:latin typeface="+mn-lt"/>
                <a:ea typeface="+mn-ea"/>
                <a:cs typeface="+mn-cs"/>
              </a:rPr>
              <a:t>Tape</a:t>
            </a:r>
            <a:r>
              <a:rPr lang="zh-CN" altLang="en-US" sz="3010" b="0" i="0" kern="1200" dirty="0">
                <a:solidFill>
                  <a:schemeClr val="tx1"/>
                </a:solidFill>
                <a:effectLst/>
                <a:latin typeface="+mn-lt"/>
                <a:ea typeface="+mn-ea"/>
                <a:cs typeface="+mn-cs"/>
              </a:rPr>
              <a:t>，</a:t>
            </a:r>
            <a:r>
              <a:rPr lang="en-US" altLang="zh-CN" sz="3010" b="0" i="0" kern="1200" dirty="0">
                <a:solidFill>
                  <a:schemeClr val="tx1"/>
                </a:solidFill>
                <a:effectLst/>
                <a:latin typeface="+mn-lt"/>
                <a:ea typeface="+mn-ea"/>
                <a:cs typeface="+mn-cs"/>
              </a:rPr>
              <a:t> </a:t>
            </a:r>
            <a:r>
              <a:rPr lang="zh-CN" altLang="en-US" sz="3010" b="0" i="0" kern="1200" dirty="0">
                <a:solidFill>
                  <a:schemeClr val="tx1"/>
                </a:solidFill>
                <a:effectLst/>
                <a:latin typeface="+mn-lt"/>
                <a:ea typeface="+mn-ea"/>
                <a:cs typeface="+mn-cs"/>
              </a:rPr>
              <a:t>它认为其他的测试框架虽然提供了很多的能力，但是却有更多配置需要学习，甚至还有全局变量污染，不够优雅，所以它只提供了最底层的 </a:t>
            </a:r>
            <a:r>
              <a:rPr lang="en-US" altLang="zh-CN" sz="3010" b="0" i="0" kern="1200" dirty="0">
                <a:solidFill>
                  <a:schemeClr val="tx1"/>
                </a:solidFill>
                <a:effectLst/>
                <a:latin typeface="+mn-lt"/>
                <a:ea typeface="+mn-ea"/>
                <a:cs typeface="+mn-cs"/>
              </a:rPr>
              <a:t>API</a:t>
            </a:r>
            <a:r>
              <a:rPr lang="zh-CN" altLang="en-US" sz="3010" b="0" i="0" kern="1200" dirty="0">
                <a:solidFill>
                  <a:schemeClr val="tx1"/>
                </a:solidFill>
                <a:effectLst/>
                <a:latin typeface="+mn-lt"/>
                <a:ea typeface="+mn-ea"/>
                <a:cs typeface="+mn-cs"/>
              </a:rPr>
              <a:t>，</a:t>
            </a:r>
            <a:r>
              <a:rPr lang="en-US" altLang="zh-CN" sz="3010" b="0" i="0" kern="1200" dirty="0">
                <a:solidFill>
                  <a:schemeClr val="tx1"/>
                </a:solidFill>
                <a:effectLst/>
                <a:latin typeface="+mn-lt"/>
                <a:ea typeface="+mn-ea"/>
                <a:cs typeface="+mn-cs"/>
              </a:rPr>
              <a:t>API</a:t>
            </a:r>
            <a:r>
              <a:rPr lang="zh-CN" altLang="en-US" sz="3010" b="0" i="0" kern="1200" dirty="0">
                <a:solidFill>
                  <a:schemeClr val="tx1"/>
                </a:solidFill>
                <a:effectLst/>
                <a:latin typeface="+mn-lt"/>
                <a:ea typeface="+mn-ea"/>
                <a:cs typeface="+mn-cs"/>
              </a:rPr>
              <a:t>数量更少，当然这也意味着有很多工作需要开发者自己来做。</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11</a:t>
            </a:fld>
            <a:endParaRPr kumimoji="1" lang="zh-CN" altLang="en-US"/>
          </a:p>
        </p:txBody>
      </p:sp>
    </p:spTree>
    <p:extLst>
      <p:ext uri="{BB962C8B-B14F-4D97-AF65-F5344CB8AC3E}">
        <p14:creationId xmlns:p14="http://schemas.microsoft.com/office/powerpoint/2010/main" val="3069140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我们团队选择的是 </a:t>
            </a:r>
            <a:r>
              <a:rPr lang="en-US" altLang="zh-CN" dirty="0"/>
              <a:t>Mocha </a:t>
            </a:r>
            <a:r>
              <a:rPr lang="zh-CN" altLang="en-US" dirty="0"/>
              <a:t>作为测试框架，</a:t>
            </a:r>
            <a:r>
              <a:rPr lang="en-US" altLang="zh-CN" dirty="0"/>
              <a:t>Chai </a:t>
            </a:r>
            <a:r>
              <a:rPr lang="zh-CN" altLang="en-US" dirty="0"/>
              <a:t>作为断言库，主要考虑的是这个组合使用广泛，社区成熟。</a:t>
            </a:r>
            <a:endParaRPr lang="en-US" altLang="zh-CN" dirty="0"/>
          </a:p>
          <a:p>
            <a:endParaRPr lang="en-US" altLang="zh-CN" dirty="0"/>
          </a:p>
          <a:p>
            <a:r>
              <a:rPr lang="zh-CN" altLang="en-US" dirty="0"/>
              <a:t>来看这样一段简单的测试代码：</a:t>
            </a:r>
            <a:endParaRPr lang="en-US" altLang="zh-CN" sz="3010" b="0" i="0" u="none" strike="noStrike" kern="1200" dirty="0">
              <a:solidFill>
                <a:schemeClr val="tx1"/>
              </a:solidFill>
              <a:effectLst/>
              <a:latin typeface="+mn-lt"/>
              <a:ea typeface="+mn-ea"/>
              <a:cs typeface="+mn-cs"/>
            </a:endParaRPr>
          </a:p>
          <a:p>
            <a:r>
              <a:rPr lang="en-US" altLang="zh-CN" sz="3010" b="0" i="0" u="none" strike="noStrike" kern="1200" dirty="0">
                <a:solidFill>
                  <a:schemeClr val="tx1"/>
                </a:solidFill>
                <a:effectLst/>
                <a:latin typeface="+mn-lt"/>
                <a:ea typeface="+mn-ea"/>
                <a:cs typeface="+mn-cs"/>
              </a:rPr>
              <a:t>describe</a:t>
            </a:r>
            <a:r>
              <a:rPr lang="zh-CN" altLang="en-US" sz="3010" b="0" i="0" u="none" strike="noStrike" kern="1200" dirty="0">
                <a:solidFill>
                  <a:schemeClr val="tx1"/>
                </a:solidFill>
                <a:effectLst/>
                <a:latin typeface="+mn-lt"/>
                <a:ea typeface="+mn-ea"/>
                <a:cs typeface="+mn-cs"/>
              </a:rPr>
              <a:t>块称为</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测试套件</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a:t>
            </a:r>
            <a:r>
              <a:rPr lang="en-US" altLang="zh-CN" sz="3010" b="0" i="0" u="none" strike="noStrike" kern="1200" dirty="0">
                <a:solidFill>
                  <a:schemeClr val="tx1"/>
                </a:solidFill>
                <a:effectLst/>
                <a:latin typeface="+mn-lt"/>
                <a:ea typeface="+mn-ea"/>
                <a:cs typeface="+mn-cs"/>
              </a:rPr>
              <a:t>test suite</a:t>
            </a:r>
            <a:r>
              <a:rPr lang="zh-CN" altLang="en-US" sz="3010" b="0" i="0" u="none" strike="noStrike" kern="1200" dirty="0">
                <a:solidFill>
                  <a:schemeClr val="tx1"/>
                </a:solidFill>
                <a:effectLst/>
                <a:latin typeface="+mn-lt"/>
                <a:ea typeface="+mn-ea"/>
                <a:cs typeface="+mn-cs"/>
              </a:rPr>
              <a:t>），表示一组相关的测试。</a:t>
            </a:r>
            <a:r>
              <a:rPr lang="en-US" altLang="zh-CN" sz="3010" b="0" i="0" u="none" strike="noStrike" kern="1200" dirty="0">
                <a:solidFill>
                  <a:schemeClr val="tx1"/>
                </a:solidFill>
                <a:effectLst/>
                <a:latin typeface="+mn-lt"/>
                <a:ea typeface="+mn-ea"/>
                <a:cs typeface="+mn-cs"/>
              </a:rPr>
              <a:t>it</a:t>
            </a:r>
            <a:r>
              <a:rPr lang="zh-CN" altLang="en-US" sz="3010" b="0" i="0" u="none" strike="noStrike" kern="1200" dirty="0">
                <a:solidFill>
                  <a:schemeClr val="tx1"/>
                </a:solidFill>
                <a:effectLst/>
                <a:latin typeface="+mn-lt"/>
                <a:ea typeface="+mn-ea"/>
                <a:cs typeface="+mn-cs"/>
              </a:rPr>
              <a:t>块称为</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测试用例</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a:t>
            </a:r>
            <a:r>
              <a:rPr lang="en-US" altLang="zh-CN" sz="3010" b="0" i="0" u="none" strike="noStrike" kern="1200" dirty="0">
                <a:solidFill>
                  <a:schemeClr val="tx1"/>
                </a:solidFill>
                <a:effectLst/>
                <a:latin typeface="+mn-lt"/>
                <a:ea typeface="+mn-ea"/>
                <a:cs typeface="+mn-cs"/>
              </a:rPr>
              <a:t>test case</a:t>
            </a:r>
            <a:r>
              <a:rPr lang="zh-CN" altLang="en-US" sz="3010" b="0" i="0" u="none" strike="noStrike" kern="1200" dirty="0">
                <a:solidFill>
                  <a:schemeClr val="tx1"/>
                </a:solidFill>
                <a:effectLst/>
                <a:latin typeface="+mn-lt"/>
                <a:ea typeface="+mn-ea"/>
                <a:cs typeface="+mn-cs"/>
              </a:rPr>
              <a:t>），表示一个单独的测试，是测试的最小单位。 </a:t>
            </a:r>
            <a:r>
              <a:rPr lang="en-US" altLang="zh-CN" sz="3010" b="0" i="0" u="none" strike="noStrike" kern="1200" dirty="0">
                <a:solidFill>
                  <a:schemeClr val="tx1"/>
                </a:solidFill>
                <a:effectLst/>
                <a:latin typeface="+mn-lt"/>
                <a:ea typeface="+mn-ea"/>
                <a:cs typeface="+mn-cs"/>
              </a:rPr>
              <a:t>it </a:t>
            </a:r>
            <a:r>
              <a:rPr lang="zh-CN" altLang="en-US" sz="3010" b="0" i="0" u="none" strike="noStrike" kern="1200" dirty="0">
                <a:solidFill>
                  <a:schemeClr val="tx1"/>
                </a:solidFill>
                <a:effectLst/>
                <a:latin typeface="+mn-lt"/>
                <a:ea typeface="+mn-ea"/>
                <a:cs typeface="+mn-cs"/>
              </a:rPr>
              <a:t>块内的语句中的 </a:t>
            </a:r>
            <a:r>
              <a:rPr lang="en-US" altLang="zh-CN" sz="3010" b="0" i="0" u="none" strike="noStrike" kern="1200" dirty="0">
                <a:solidFill>
                  <a:schemeClr val="tx1"/>
                </a:solidFill>
                <a:effectLst/>
                <a:latin typeface="+mn-lt"/>
                <a:ea typeface="+mn-ea"/>
                <a:cs typeface="+mn-cs"/>
              </a:rPr>
              <a:t>expect </a:t>
            </a:r>
            <a:r>
              <a:rPr lang="zh-CN" altLang="en-US" sz="3010" b="0" i="0" u="none" strike="noStrike" kern="1200" dirty="0">
                <a:solidFill>
                  <a:schemeClr val="tx1"/>
                </a:solidFill>
                <a:effectLst/>
                <a:latin typeface="+mn-lt"/>
                <a:ea typeface="+mn-ea"/>
                <a:cs typeface="+mn-cs"/>
              </a:rPr>
              <a:t>语句就是我们说的断言。</a:t>
            </a:r>
            <a:endParaRPr lang="en-US" altLang="zh-CN" dirty="0"/>
          </a:p>
          <a:p>
            <a:endParaRPr lang="en-US" altLang="zh-CN" sz="3010" b="0" i="0" u="none" strike="noStrike"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不同的逻辑分支则需要不断补充测试用例即可，可以看出写单元测试并非你想象的那么难</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endParaRPr lang="en-US" altLang="zh-CN" sz="3010" b="0" i="0" u="none" strike="noStrike" kern="1200" dirty="0">
              <a:solidFill>
                <a:schemeClr val="tx1"/>
              </a:solidFill>
              <a:effectLst/>
              <a:latin typeface="+mn-lt"/>
              <a:ea typeface="+mn-ea"/>
              <a:cs typeface="+mn-cs"/>
            </a:endParaRPr>
          </a:p>
          <a:p>
            <a:r>
              <a:rPr lang="zh-CN" altLang="en-US" dirty="0"/>
              <a:t>而如何执行测试用例则更简单，只需要执行 </a:t>
            </a:r>
            <a:r>
              <a:rPr lang="en-US" altLang="zh-CN" dirty="0"/>
              <a:t>mocha add.test.js </a:t>
            </a:r>
            <a:r>
              <a:rPr lang="zh-CN" altLang="en-US" dirty="0"/>
              <a:t>即可。</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a:t>
            </a:r>
          </a:p>
          <a:p>
            <a:endParaRPr lang="en-US" altLang="zh-CN" dirty="0"/>
          </a:p>
          <a:p>
            <a:r>
              <a:rPr lang="en-US" altLang="zh-CN" sz="3010" b="0" i="0" u="none" strike="noStrike" kern="1200" dirty="0">
                <a:solidFill>
                  <a:schemeClr val="tx1"/>
                </a:solidFill>
                <a:effectLst/>
                <a:latin typeface="+mn-lt"/>
                <a:ea typeface="+mn-ea"/>
                <a:cs typeface="+mn-cs"/>
              </a:rPr>
              <a:t>describe</a:t>
            </a:r>
            <a:r>
              <a:rPr lang="zh-CN" altLang="en-US" sz="3010" b="0" i="0" u="none" strike="noStrike" kern="1200" dirty="0">
                <a:solidFill>
                  <a:schemeClr val="tx1"/>
                </a:solidFill>
                <a:effectLst/>
                <a:latin typeface="+mn-lt"/>
                <a:ea typeface="+mn-ea"/>
                <a:cs typeface="+mn-cs"/>
              </a:rPr>
              <a:t>块称为</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测试套件</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a:t>
            </a:r>
            <a:r>
              <a:rPr lang="en-US" altLang="zh-CN" sz="3010" b="0" i="0" u="none" strike="noStrike" kern="1200" dirty="0">
                <a:solidFill>
                  <a:schemeClr val="tx1"/>
                </a:solidFill>
                <a:effectLst/>
                <a:latin typeface="+mn-lt"/>
                <a:ea typeface="+mn-ea"/>
                <a:cs typeface="+mn-cs"/>
              </a:rPr>
              <a:t>test suite</a:t>
            </a:r>
            <a:r>
              <a:rPr lang="zh-CN" altLang="en-US" sz="3010" b="0" i="0" u="none" strike="noStrike" kern="1200" dirty="0">
                <a:solidFill>
                  <a:schemeClr val="tx1"/>
                </a:solidFill>
                <a:effectLst/>
                <a:latin typeface="+mn-lt"/>
                <a:ea typeface="+mn-ea"/>
                <a:cs typeface="+mn-cs"/>
              </a:rPr>
              <a:t>），表示一组相关的测试。它是一个函数，第一个参数是测试套件的名称（</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加法函数的测试</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），第二个参数是一个实际执行的函数。</a:t>
            </a:r>
          </a:p>
          <a:p>
            <a:r>
              <a:rPr lang="en-US" altLang="zh-CN" sz="3010" b="0" i="0" u="none" strike="noStrike" kern="1200" dirty="0">
                <a:solidFill>
                  <a:schemeClr val="tx1"/>
                </a:solidFill>
                <a:effectLst/>
                <a:latin typeface="+mn-lt"/>
                <a:ea typeface="+mn-ea"/>
                <a:cs typeface="+mn-cs"/>
              </a:rPr>
              <a:t>it</a:t>
            </a:r>
            <a:r>
              <a:rPr lang="zh-CN" altLang="en-US" sz="3010" b="0" i="0" u="none" strike="noStrike" kern="1200" dirty="0">
                <a:solidFill>
                  <a:schemeClr val="tx1"/>
                </a:solidFill>
                <a:effectLst/>
                <a:latin typeface="+mn-lt"/>
                <a:ea typeface="+mn-ea"/>
                <a:cs typeface="+mn-cs"/>
              </a:rPr>
              <a:t>块称为</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测试用例</a:t>
            </a:r>
            <a:r>
              <a:rPr lang="en-US" altLang="zh-CN" sz="3010" b="0" i="0" u="none" strike="noStrike" kern="1200" dirty="0">
                <a:solidFill>
                  <a:schemeClr val="tx1"/>
                </a:solidFill>
                <a:effectLst/>
                <a:latin typeface="+mn-lt"/>
                <a:ea typeface="+mn-ea"/>
                <a:cs typeface="+mn-cs"/>
              </a:rPr>
              <a:t>"</a:t>
            </a:r>
            <a:r>
              <a:rPr lang="zh-CN" altLang="en-US" sz="3010" b="0" i="0" u="none" strike="noStrike" kern="1200" dirty="0">
                <a:solidFill>
                  <a:schemeClr val="tx1"/>
                </a:solidFill>
                <a:effectLst/>
                <a:latin typeface="+mn-lt"/>
                <a:ea typeface="+mn-ea"/>
                <a:cs typeface="+mn-cs"/>
              </a:rPr>
              <a:t>（</a:t>
            </a:r>
            <a:r>
              <a:rPr lang="en-US" altLang="zh-CN" sz="3010" b="0" i="0" u="none" strike="noStrike" kern="1200" dirty="0">
                <a:solidFill>
                  <a:schemeClr val="tx1"/>
                </a:solidFill>
                <a:effectLst/>
                <a:latin typeface="+mn-lt"/>
                <a:ea typeface="+mn-ea"/>
                <a:cs typeface="+mn-cs"/>
              </a:rPr>
              <a:t>test case</a:t>
            </a:r>
            <a:r>
              <a:rPr lang="zh-CN" altLang="en-US" sz="3010" b="0" i="0" u="none" strike="noStrike" kern="1200" dirty="0">
                <a:solidFill>
                  <a:schemeClr val="tx1"/>
                </a:solidFill>
                <a:effectLst/>
                <a:latin typeface="+mn-lt"/>
                <a:ea typeface="+mn-ea"/>
                <a:cs typeface="+mn-cs"/>
              </a:rPr>
              <a:t>），表示一个单独的测试，是测试的最小单位。它也是一个函数，第一个参数是测试用例的名称（</a:t>
            </a:r>
            <a:r>
              <a:rPr lang="en-US" altLang="zh-CN" sz="3010" b="0" i="0" u="none" strike="noStrike" kern="1200" dirty="0">
                <a:solidFill>
                  <a:schemeClr val="tx1"/>
                </a:solidFill>
                <a:effectLst/>
                <a:latin typeface="+mn-lt"/>
                <a:ea typeface="+mn-ea"/>
                <a:cs typeface="+mn-cs"/>
              </a:rPr>
              <a:t>"1 </a:t>
            </a:r>
            <a:r>
              <a:rPr lang="zh-CN" altLang="en-US" sz="3010" b="0" i="0" u="none" strike="noStrike" kern="1200" dirty="0">
                <a:solidFill>
                  <a:schemeClr val="tx1"/>
                </a:solidFill>
                <a:effectLst/>
                <a:latin typeface="+mn-lt"/>
                <a:ea typeface="+mn-ea"/>
                <a:cs typeface="+mn-cs"/>
              </a:rPr>
              <a:t>加 </a:t>
            </a:r>
            <a:r>
              <a:rPr lang="en-US" altLang="zh-CN" sz="3010" b="0" i="0" u="none" strike="noStrike" kern="1200" dirty="0">
                <a:solidFill>
                  <a:schemeClr val="tx1"/>
                </a:solidFill>
                <a:effectLst/>
                <a:latin typeface="+mn-lt"/>
                <a:ea typeface="+mn-ea"/>
                <a:cs typeface="+mn-cs"/>
              </a:rPr>
              <a:t>1 </a:t>
            </a:r>
            <a:r>
              <a:rPr lang="zh-CN" altLang="en-US" sz="3010" b="0" i="0" u="none" strike="noStrike" kern="1200" dirty="0">
                <a:solidFill>
                  <a:schemeClr val="tx1"/>
                </a:solidFill>
                <a:effectLst/>
                <a:latin typeface="+mn-lt"/>
                <a:ea typeface="+mn-ea"/>
                <a:cs typeface="+mn-cs"/>
              </a:rPr>
              <a:t>应该等于 </a:t>
            </a:r>
            <a:r>
              <a:rPr lang="en-US" altLang="zh-CN" sz="3010" b="0" i="0" u="none" strike="noStrike" kern="1200" dirty="0">
                <a:solidFill>
                  <a:schemeClr val="tx1"/>
                </a:solidFill>
                <a:effectLst/>
                <a:latin typeface="+mn-lt"/>
                <a:ea typeface="+mn-ea"/>
                <a:cs typeface="+mn-cs"/>
              </a:rPr>
              <a:t>2"</a:t>
            </a:r>
            <a:r>
              <a:rPr lang="zh-CN" altLang="en-US" sz="3010" b="0" i="0" u="none" strike="noStrike" kern="1200" dirty="0">
                <a:solidFill>
                  <a:schemeClr val="tx1"/>
                </a:solidFill>
                <a:effectLst/>
                <a:latin typeface="+mn-lt"/>
                <a:ea typeface="+mn-ea"/>
                <a:cs typeface="+mn-cs"/>
              </a:rPr>
              <a:t>），第二个参数是一个实际执行的函数。</a:t>
            </a:r>
          </a:p>
          <a:p>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12</a:t>
            </a:fld>
            <a:endParaRPr kumimoji="1" lang="zh-CN" altLang="en-US"/>
          </a:p>
        </p:txBody>
      </p:sp>
    </p:spTree>
    <p:extLst>
      <p:ext uri="{BB962C8B-B14F-4D97-AF65-F5344CB8AC3E}">
        <p14:creationId xmlns:p14="http://schemas.microsoft.com/office/powerpoint/2010/main" val="210767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在项目中接入单元测试，也不过简单的 </a:t>
            </a:r>
            <a:r>
              <a:rPr lang="en-US" altLang="zh-CN" dirty="0"/>
              <a:t>4 </a:t>
            </a:r>
            <a:r>
              <a:rPr lang="zh-CN" altLang="en-US" dirty="0"/>
              <a:t>步：</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第一步：项目中安装 </a:t>
            </a:r>
            <a:r>
              <a:rPr lang="en-US" altLang="zh-CN" dirty="0"/>
              <a:t>mocha </a:t>
            </a:r>
            <a:r>
              <a:rPr lang="zh-CN" altLang="en-US" dirty="0"/>
              <a:t>和 </a:t>
            </a:r>
            <a:r>
              <a:rPr lang="en-US" altLang="zh-CN" dirty="0"/>
              <a:t>chai</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第二步：新建 </a:t>
            </a:r>
            <a:r>
              <a:rPr lang="en-US" altLang="zh-CN" dirty="0"/>
              <a:t>test </a:t>
            </a:r>
            <a:r>
              <a:rPr lang="zh-CN" altLang="en-US" dirty="0"/>
              <a:t>目录，并增加 </a:t>
            </a:r>
            <a:r>
              <a:rPr lang="en-US" altLang="zh-CN" dirty="0"/>
              <a:t>xxx.test.js </a:t>
            </a:r>
            <a:r>
              <a:rPr lang="zh-CN" altLang="en-US" dirty="0"/>
              <a:t>测试文件</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第三步：在 </a:t>
            </a:r>
            <a:r>
              <a:rPr lang="en-US" altLang="zh-CN" dirty="0" err="1"/>
              <a:t>package.json</a:t>
            </a:r>
            <a:r>
              <a:rPr lang="en-US" altLang="zh-CN" dirty="0"/>
              <a:t> </a:t>
            </a:r>
            <a:r>
              <a:rPr lang="zh-CN" altLang="en-US" dirty="0"/>
              <a:t>中的 </a:t>
            </a:r>
            <a:r>
              <a:rPr lang="en-US" altLang="zh-CN" dirty="0"/>
              <a:t>scripts </a:t>
            </a:r>
            <a:r>
              <a:rPr lang="zh-CN" altLang="en-US" dirty="0"/>
              <a:t>增加 </a:t>
            </a:r>
            <a:r>
              <a:rPr lang="en-US" altLang="zh-CN" dirty="0"/>
              <a:t>test </a:t>
            </a:r>
            <a:r>
              <a:rPr lang="zh-CN" altLang="en-US" dirty="0"/>
              <a:t>命令</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最后：如果执行测试用例，则运行 </a:t>
            </a:r>
            <a:r>
              <a:rPr lang="en-US" altLang="zh-CN" dirty="0" err="1"/>
              <a:t>npm</a:t>
            </a:r>
            <a:r>
              <a:rPr lang="en-US" altLang="zh-CN" dirty="0"/>
              <a:t> test </a:t>
            </a:r>
            <a:r>
              <a:rPr lang="zh-CN" altLang="en-US" dirty="0"/>
              <a:t>即可</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13</a:t>
            </a:fld>
            <a:endParaRPr kumimoji="1" lang="zh-CN" altLang="en-US"/>
          </a:p>
        </p:txBody>
      </p:sp>
    </p:spTree>
    <p:extLst>
      <p:ext uri="{BB962C8B-B14F-4D97-AF65-F5344CB8AC3E}">
        <p14:creationId xmlns:p14="http://schemas.microsoft.com/office/powerpoint/2010/main" val="1922157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当然，实际在写单元测试用例时，还有很多其他的情况处理，需要根据测试场景灵活选择，例如：</a:t>
            </a:r>
            <a:endParaRPr lang="en-US" altLang="zh-CN" dirty="0"/>
          </a:p>
          <a:p>
            <a:endParaRPr lang="en-US" altLang="zh-CN" dirty="0"/>
          </a:p>
          <a:p>
            <a:r>
              <a:rPr lang="zh-CN" altLang="en-US" dirty="0"/>
              <a:t>如果你想在真实的浏览器测试代码，可以考虑使用 </a:t>
            </a:r>
            <a:r>
              <a:rPr lang="en-US" altLang="zh-CN" dirty="0"/>
              <a:t>karma</a:t>
            </a:r>
            <a:r>
              <a:rPr lang="zh-CN" altLang="en-US" dirty="0"/>
              <a:t>，它已支持</a:t>
            </a:r>
            <a:r>
              <a:rPr lang="en-US" altLang="zh-CN" dirty="0"/>
              <a:t>Chrome</a:t>
            </a:r>
            <a:r>
              <a:rPr lang="zh-CN" altLang="en-US" dirty="0"/>
              <a:t>、</a:t>
            </a:r>
            <a:r>
              <a:rPr lang="en-US" altLang="zh-CN" dirty="0"/>
              <a:t>IE</a:t>
            </a:r>
            <a:r>
              <a:rPr lang="zh-CN" altLang="en-US" dirty="0"/>
              <a:t>、</a:t>
            </a:r>
            <a:r>
              <a:rPr lang="en-US" altLang="zh-CN" dirty="0"/>
              <a:t>Firefox</a:t>
            </a:r>
            <a:r>
              <a:rPr lang="zh-CN" altLang="en-US" dirty="0"/>
              <a:t>、</a:t>
            </a:r>
            <a:r>
              <a:rPr lang="en-US" altLang="zh-CN" sz="3200" dirty="0" err="1"/>
              <a:t>PhantomJS</a:t>
            </a:r>
            <a:r>
              <a:rPr lang="en-US" altLang="zh-CN" dirty="0"/>
              <a:t> </a:t>
            </a:r>
            <a:r>
              <a:rPr lang="zh-CN" altLang="en-US" dirty="0"/>
              <a:t>等主流浏览器；</a:t>
            </a:r>
            <a:endParaRPr lang="en-US" altLang="zh-CN" dirty="0"/>
          </a:p>
          <a:p>
            <a:r>
              <a:rPr lang="zh-CN" altLang="en-US" dirty="0"/>
              <a:t>如果你的代码涉及了 </a:t>
            </a:r>
            <a:r>
              <a:rPr lang="en-US" altLang="zh-CN" dirty="0"/>
              <a:t>window</a:t>
            </a:r>
            <a:r>
              <a:rPr lang="zh-CN" altLang="en-US" dirty="0"/>
              <a:t>、</a:t>
            </a:r>
            <a:r>
              <a:rPr lang="en-US" altLang="zh-CN" dirty="0"/>
              <a:t>document </a:t>
            </a:r>
            <a:r>
              <a:rPr lang="zh-CN" altLang="en-US" dirty="0"/>
              <a:t>等浏览器端才有的全局变量，可能需要借用 </a:t>
            </a:r>
            <a:r>
              <a:rPr lang="en-US" altLang="zh-CN" dirty="0"/>
              <a:t>jsdom </a:t>
            </a:r>
            <a:r>
              <a:rPr lang="zh-CN" altLang="en-US" dirty="0"/>
              <a:t>，否则 </a:t>
            </a:r>
            <a:r>
              <a:rPr lang="en-US" altLang="zh-CN" dirty="0"/>
              <a:t>node </a:t>
            </a:r>
            <a:r>
              <a:rPr lang="zh-CN" altLang="en-US" dirty="0"/>
              <a:t>端会报错；</a:t>
            </a:r>
            <a:endParaRPr lang="en-US" altLang="zh-CN" dirty="0"/>
          </a:p>
          <a:p>
            <a:r>
              <a:rPr lang="zh-CN" altLang="en-US" dirty="0"/>
              <a:t>如果你的代码依赖了很多其他的外部条件，想简化测试过程，则可以考虑 </a:t>
            </a:r>
            <a:r>
              <a:rPr lang="en-US" altLang="zh-CN" dirty="0"/>
              <a:t>Sinon.JS </a:t>
            </a:r>
            <a:r>
              <a:rPr lang="zh-CN" altLang="en-US" dirty="0"/>
              <a:t>来辅助单元测试；</a:t>
            </a:r>
            <a:endParaRPr lang="en-US" altLang="zh-CN" dirty="0"/>
          </a:p>
          <a:p>
            <a:r>
              <a:rPr lang="zh-CN" altLang="en-US" dirty="0"/>
              <a:t>如果你想测试</a:t>
            </a:r>
            <a:r>
              <a:rPr lang="en-US" altLang="zh-CN" dirty="0"/>
              <a:t>React</a:t>
            </a:r>
            <a:r>
              <a:rPr lang="zh-CN" altLang="en-US" dirty="0"/>
              <a:t>组件，则可能需要借助 </a:t>
            </a:r>
            <a:r>
              <a:rPr lang="en-US" altLang="zh-CN" dirty="0"/>
              <a:t>Enzyme </a:t>
            </a:r>
            <a:r>
              <a:rPr lang="zh-CN" altLang="en-US" dirty="0"/>
              <a:t>工具；</a:t>
            </a:r>
            <a:endParaRPr lang="en-US" altLang="zh-CN" dirty="0"/>
          </a:p>
          <a:p>
            <a:endParaRPr lang="en-US" altLang="zh-CN" dirty="0"/>
          </a:p>
          <a:p>
            <a:endParaRPr lang="en-US" altLang="zh-CN" dirty="0"/>
          </a:p>
          <a:p>
            <a:r>
              <a:rPr lang="en-US" altLang="zh-CN" dirty="0"/>
              <a:t>【9</a:t>
            </a:r>
            <a:r>
              <a:rPr lang="zh-CN" altLang="en-US" dirty="0"/>
              <a:t>‘</a:t>
            </a:r>
            <a:r>
              <a:rPr lang="en-US" altLang="zh-CN" dirty="0"/>
              <a:t>】</a:t>
            </a:r>
          </a:p>
          <a:p>
            <a:endParaRPr lang="en-US" altLang="zh-CN" dirty="0"/>
          </a:p>
          <a:p>
            <a:r>
              <a:rPr lang="en-US" altLang="zh-CN" dirty="0"/>
              <a:t>---</a:t>
            </a:r>
          </a:p>
          <a:p>
            <a:r>
              <a:rPr lang="en-US" altLang="zh-CN" dirty="0"/>
              <a:t>enzyme [</a:t>
            </a:r>
            <a:r>
              <a:rPr lang="en-US" altLang="zh-CN" sz="3010" b="0" i="0" kern="1200" dirty="0" err="1">
                <a:solidFill>
                  <a:schemeClr val="tx1"/>
                </a:solidFill>
                <a:effectLst/>
                <a:latin typeface="+mn-lt"/>
                <a:ea typeface="+mn-ea"/>
                <a:cs typeface="+mn-cs"/>
              </a:rPr>
              <a:t>enzaɪm</a:t>
            </a:r>
            <a:r>
              <a:rPr lang="en-US" altLang="zh-CN" dirty="0"/>
              <a:t>]</a:t>
            </a:r>
            <a:r>
              <a:rPr lang="zh-CN" altLang="en-US" dirty="0"/>
              <a:t>： </a:t>
            </a:r>
            <a:r>
              <a:rPr lang="en-US" altLang="zh-CN" dirty="0"/>
              <a:t>React </a:t>
            </a:r>
            <a:r>
              <a:rPr lang="zh-CN" altLang="en-US" dirty="0"/>
              <a:t>单元测试</a:t>
            </a:r>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14</a:t>
            </a:fld>
            <a:endParaRPr kumimoji="1" lang="zh-CN" altLang="en-US"/>
          </a:p>
        </p:txBody>
      </p:sp>
    </p:spTree>
    <p:extLst>
      <p:ext uri="{BB962C8B-B14F-4D97-AF65-F5344CB8AC3E}">
        <p14:creationId xmlns:p14="http://schemas.microsoft.com/office/powerpoint/2010/main" val="4289285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我们必须承认，写单元测试是无法做到零成本的，但是我们可以做一些额外的工作，来降低成本。</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从团队的角度出发，我们做的第一个实践就是提供脚手架：</a:t>
            </a:r>
            <a:endParaRPr lang="en-US" altLang="zh-CN" dirty="0"/>
          </a:p>
          <a:p>
            <a:endParaRPr lang="en-US" altLang="zh-CN" dirty="0"/>
          </a:p>
          <a:p>
            <a:r>
              <a:rPr lang="en-US" altLang="zh-CN" dirty="0"/>
              <a:t>1. </a:t>
            </a:r>
            <a:r>
              <a:rPr lang="zh-CN" altLang="en-US" dirty="0"/>
              <a:t>对新项目而言，在创建项目的时候就已生成了测试工程；</a:t>
            </a:r>
            <a:endParaRPr lang="en-US" altLang="zh-CN" dirty="0"/>
          </a:p>
          <a:p>
            <a:r>
              <a:rPr lang="en-US" altLang="zh-CN" dirty="0"/>
              <a:t>2. </a:t>
            </a:r>
            <a:r>
              <a:rPr lang="zh-CN" altLang="en-US" dirty="0"/>
              <a:t>对老项目而言，使用专门的测试脚手架来生成测试工程；</a:t>
            </a:r>
            <a:endParaRPr lang="en-US" altLang="zh-CN" dirty="0"/>
          </a:p>
          <a:p>
            <a:endParaRPr lang="en-US" altLang="zh-CN" dirty="0"/>
          </a:p>
          <a:p>
            <a:r>
              <a:rPr lang="zh-CN" altLang="en-US" dirty="0"/>
              <a:t>而带来的好处很明显：</a:t>
            </a:r>
            <a:endParaRPr lang="en-US" altLang="zh-CN" dirty="0"/>
          </a:p>
          <a:p>
            <a:endParaRPr lang="en-US" altLang="zh-CN" dirty="0"/>
          </a:p>
          <a:p>
            <a:pPr marL="0" indent="0">
              <a:buNone/>
            </a:pPr>
            <a:r>
              <a:rPr lang="en-US" altLang="zh-CN" dirty="0"/>
              <a:t>1. </a:t>
            </a:r>
            <a:r>
              <a:rPr lang="zh-CN" altLang="en-US" dirty="0"/>
              <a:t>从个人角度来看，可以提高效率，因为即便再熟练，花额外的时间为不同项目手动接入，这并不划算；</a:t>
            </a:r>
            <a:endParaRPr lang="en-US" altLang="zh-CN" dirty="0"/>
          </a:p>
          <a:p>
            <a:pPr marL="0" indent="0">
              <a:buNone/>
            </a:pPr>
            <a:r>
              <a:rPr lang="en-US" altLang="zh-CN" dirty="0"/>
              <a:t>2. </a:t>
            </a:r>
            <a:r>
              <a:rPr lang="zh-CN" altLang="en-US" dirty="0"/>
              <a:t>从团队角度来看，其他小白同学则可以直接写测试用例，而不用过多关注怎么在项目中接入单元测试等细节；</a:t>
            </a:r>
            <a:endParaRPr lang="en-US" altLang="zh-CN" dirty="0"/>
          </a:p>
          <a:p>
            <a:endParaRPr lang="en-US" altLang="zh-CN" dirty="0"/>
          </a:p>
          <a:p>
            <a:endParaRPr lang="en-US" altLang="zh-CN" dirty="0"/>
          </a:p>
          <a:p>
            <a:r>
              <a:rPr lang="zh-CN" altLang="en-US" dirty="0"/>
              <a:t>写脚手架的工具比较多，一般使用 </a:t>
            </a:r>
            <a:r>
              <a:rPr lang="en-US" altLang="zh-CN" dirty="0"/>
              <a:t>yeoman</a:t>
            </a:r>
            <a:r>
              <a:rPr lang="zh-CN" altLang="en-US" dirty="0"/>
              <a:t>，但如果有自己的诉求，则也可以在此基础上进行二次扩展。例如我们团队在使用的 </a:t>
            </a:r>
            <a:r>
              <a:rPr lang="en-US" altLang="zh-CN" dirty="0" err="1"/>
              <a:t>feflow</a:t>
            </a:r>
            <a:r>
              <a:rPr lang="en-US" altLang="zh-CN" dirty="0"/>
              <a:t> </a:t>
            </a:r>
            <a:r>
              <a:rPr lang="zh-CN" altLang="en-US" dirty="0"/>
              <a:t>工具，就集成了脚手架、构建、部署等功能。</a:t>
            </a:r>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15</a:t>
            </a:fld>
            <a:endParaRPr kumimoji="1" lang="zh-CN" altLang="en-US"/>
          </a:p>
        </p:txBody>
      </p:sp>
    </p:spTree>
    <p:extLst>
      <p:ext uri="{BB962C8B-B14F-4D97-AF65-F5344CB8AC3E}">
        <p14:creationId xmlns:p14="http://schemas.microsoft.com/office/powerpoint/2010/main" val="1356097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项目中接入单元测试之后，最大的一个体力活就是要写测试用例和断言，不同的测试目的，断言的写法可能有很大的不一样。</a:t>
            </a:r>
            <a:endParaRPr lang="en-US" altLang="zh-CN" dirty="0"/>
          </a:p>
          <a:p>
            <a:endParaRPr lang="en-US" altLang="zh-CN" dirty="0"/>
          </a:p>
          <a:p>
            <a:r>
              <a:rPr lang="zh-CN" altLang="en-US" dirty="0"/>
              <a:t>例如，同样是判断值相等，对不同的测试目标其断言语法也有差别，直接去查阅 </a:t>
            </a:r>
            <a:r>
              <a:rPr lang="en-US" altLang="zh-CN" dirty="0"/>
              <a:t>API </a:t>
            </a:r>
            <a:r>
              <a:rPr lang="zh-CN" altLang="en-US" dirty="0"/>
              <a:t>是一件比较麻烦的事情。</a:t>
            </a:r>
            <a:endParaRPr lang="en-US" altLang="zh-CN" dirty="0"/>
          </a:p>
          <a:p>
            <a:endParaRPr lang="en-US" altLang="zh-CN" dirty="0"/>
          </a:p>
          <a:p>
            <a:r>
              <a:rPr lang="en-US" altLang="zh-CN" dirty="0"/>
              <a:t>【</a:t>
            </a:r>
            <a:r>
              <a:rPr lang="zh-CN" altLang="en-US" dirty="0"/>
              <a:t>动画</a:t>
            </a:r>
            <a:r>
              <a:rPr lang="en-US" altLang="zh-CN" dirty="0"/>
              <a:t>】</a:t>
            </a:r>
            <a:r>
              <a:rPr lang="zh-CN" altLang="en-US" dirty="0"/>
              <a:t>因此：</a:t>
            </a:r>
            <a:endParaRPr lang="en-US" altLang="zh-CN" dirty="0"/>
          </a:p>
          <a:p>
            <a:endParaRPr lang="en-US" altLang="zh-CN" dirty="0"/>
          </a:p>
          <a:p>
            <a:r>
              <a:rPr lang="zh-CN" altLang="en-US" dirty="0"/>
              <a:t>第一步，我们做了一个工具，可根据不同的测试需求，直接生成断言代码，简化去查阅</a:t>
            </a:r>
            <a:r>
              <a:rPr lang="en-US" altLang="zh-CN" dirty="0"/>
              <a:t>API</a:t>
            </a:r>
            <a:r>
              <a:rPr lang="zh-CN" altLang="en-US" dirty="0"/>
              <a:t>的过程，你可以理解为代码生成器。</a:t>
            </a:r>
            <a:endParaRPr lang="en-US" altLang="zh-CN" dirty="0"/>
          </a:p>
          <a:p>
            <a:r>
              <a:rPr lang="zh-CN" altLang="en-US" dirty="0"/>
              <a:t>第二步，做了断言在线校验工具，可用于校验所写的断言是否是正确的，方便了团队成员练习断言语法，更可有效提升效率。</a:t>
            </a:r>
            <a:endParaRPr lang="en-US" altLang="zh-CN" dirty="0"/>
          </a:p>
          <a:p>
            <a:endParaRPr lang="en-US" altLang="zh-CN" dirty="0"/>
          </a:p>
          <a:p>
            <a:r>
              <a:rPr lang="en-US" altLang="zh-CN" dirty="0"/>
              <a:t>【11</a:t>
            </a:r>
            <a:r>
              <a:rPr lang="zh-CN" altLang="en-US" dirty="0"/>
              <a:t>‘</a:t>
            </a:r>
            <a:r>
              <a:rPr lang="en-US" altLang="zh-CN" dirty="0"/>
              <a:t>】</a:t>
            </a:r>
          </a:p>
          <a:p>
            <a:endParaRPr lang="en-US" altLang="zh-CN" dirty="0"/>
          </a:p>
          <a:p>
            <a:r>
              <a:rPr lang="en-US" altLang="zh-CN" dirty="0"/>
              <a:t>---</a:t>
            </a:r>
          </a:p>
          <a:p>
            <a:endParaRPr lang="en-US" altLang="zh-CN" dirty="0"/>
          </a:p>
          <a:p>
            <a:r>
              <a:rPr lang="en-US" altLang="zh-CN" dirty="0"/>
              <a:t>https://matmanjs.github.io/code-generator-for-unit-testing/#/dashboard</a:t>
            </a: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16</a:t>
            </a:fld>
            <a:endParaRPr kumimoji="1" lang="zh-CN" altLang="en-US"/>
          </a:p>
        </p:txBody>
      </p:sp>
    </p:spTree>
    <p:extLst>
      <p:ext uri="{BB962C8B-B14F-4D97-AF65-F5344CB8AC3E}">
        <p14:creationId xmlns:p14="http://schemas.microsoft.com/office/powerpoint/2010/main" val="182722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辅助工具减低了写单元测试的难度，但我们还是希望大家从“会写代码”到“少写”代码。其中的一个方式就是开发组件，扩展断言功能。</a:t>
            </a:r>
            <a:endParaRPr lang="en-US" altLang="zh-CN" dirty="0"/>
          </a:p>
          <a:p>
            <a:endParaRPr lang="en-US" altLang="zh-CN" dirty="0"/>
          </a:p>
          <a:p>
            <a:r>
              <a:rPr lang="zh-CN" altLang="en-US" dirty="0"/>
              <a:t>例如，我们业务场景中需要校验值是否为</a:t>
            </a:r>
            <a:r>
              <a:rPr lang="en-US" altLang="zh-CN" dirty="0"/>
              <a:t>QQ</a:t>
            </a:r>
            <a:r>
              <a:rPr lang="zh-CN" altLang="en-US" dirty="0"/>
              <a:t>号。当我们不做任何扩展时，至少要写</a:t>
            </a:r>
            <a:r>
              <a:rPr lang="en-US" altLang="zh-CN" dirty="0"/>
              <a:t>3</a:t>
            </a:r>
            <a:r>
              <a:rPr lang="zh-CN" altLang="en-US" dirty="0"/>
              <a:t>个甚至更多的测试用例；而一旦完成扩展，只需要写一个测试用例即可。</a:t>
            </a:r>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17</a:t>
            </a:fld>
            <a:endParaRPr kumimoji="1" lang="zh-CN" altLang="en-US"/>
          </a:p>
        </p:txBody>
      </p:sp>
    </p:spTree>
    <p:extLst>
      <p:ext uri="{BB962C8B-B14F-4D97-AF65-F5344CB8AC3E}">
        <p14:creationId xmlns:p14="http://schemas.microsoft.com/office/powerpoint/2010/main" val="3236558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尽可能剥离公共基础组件，因为剥离之后，可以大大减少项目中写单元测试的数量，只需要写业务中自己封装的组件或函数的单元测试即可。</a:t>
            </a:r>
            <a:endParaRPr lang="en-US" altLang="zh-CN" dirty="0"/>
          </a:p>
          <a:p>
            <a:endParaRPr lang="en-US" altLang="zh-CN" dirty="0"/>
          </a:p>
          <a:p>
            <a:r>
              <a:rPr lang="zh-CN" altLang="en-US" dirty="0"/>
              <a:t>原本可能要写</a:t>
            </a:r>
            <a:r>
              <a:rPr lang="en-US" altLang="zh-CN" dirty="0"/>
              <a:t>5</a:t>
            </a:r>
            <a:r>
              <a:rPr lang="zh-CN" altLang="en-US" dirty="0"/>
              <a:t>个组件的单元测试，现在可以减少到</a:t>
            </a:r>
            <a:r>
              <a:rPr lang="en-US" altLang="zh-CN" dirty="0"/>
              <a:t>2</a:t>
            </a:r>
            <a:r>
              <a:rPr lang="zh-CN" altLang="en-US" dirty="0"/>
              <a:t>个或更少。</a:t>
            </a:r>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18</a:t>
            </a:fld>
            <a:endParaRPr kumimoji="1" lang="zh-CN" altLang="en-US"/>
          </a:p>
        </p:txBody>
      </p:sp>
    </p:spTree>
    <p:extLst>
      <p:ext uri="{BB962C8B-B14F-4D97-AF65-F5344CB8AC3E}">
        <p14:creationId xmlns:p14="http://schemas.microsoft.com/office/powerpoint/2010/main" val="112806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接入到 </a:t>
            </a:r>
            <a:r>
              <a:rPr lang="en-US" altLang="zh-CN" dirty="0"/>
              <a:t>CI </a:t>
            </a:r>
            <a:r>
              <a:rPr lang="zh-CN" altLang="en-US" dirty="0"/>
              <a:t>的好处非常多，例如可以在每次 </a:t>
            </a:r>
            <a:r>
              <a:rPr lang="en-US" altLang="zh-CN" dirty="0"/>
              <a:t>push </a:t>
            </a:r>
            <a:r>
              <a:rPr lang="zh-CN" altLang="en-US" dirty="0"/>
              <a:t>代码之后，能够自动执行测试用例，甚至可以做到测试不通过时产生告警。</a:t>
            </a:r>
            <a:endParaRPr lang="en-US" altLang="zh-CN" dirty="0"/>
          </a:p>
          <a:p>
            <a:endParaRPr lang="en-US" altLang="zh-CN" dirty="0"/>
          </a:p>
          <a:p>
            <a:r>
              <a:rPr lang="zh-CN" altLang="en-US" dirty="0"/>
              <a:t>我们强烈建议如果项目中已经接入了单元测试，则可以考虑接入</a:t>
            </a:r>
            <a:r>
              <a:rPr lang="en-US" altLang="zh-CN" dirty="0"/>
              <a:t>CI</a:t>
            </a:r>
            <a:r>
              <a:rPr lang="zh-CN" altLang="en-US" dirty="0"/>
              <a:t>。</a:t>
            </a:r>
            <a:endParaRPr lang="en-US" altLang="zh-CN" dirty="0"/>
          </a:p>
          <a:p>
            <a:endParaRPr lang="en-US" altLang="zh-CN" dirty="0"/>
          </a:p>
          <a:p>
            <a:r>
              <a:rPr lang="zh-CN" altLang="en-US" dirty="0"/>
              <a:t>不同的 </a:t>
            </a:r>
            <a:r>
              <a:rPr lang="en-US" altLang="zh-CN" dirty="0"/>
              <a:t>CI </a:t>
            </a:r>
            <a:r>
              <a:rPr lang="zh-CN" altLang="en-US" dirty="0"/>
              <a:t>工具用法不一样，以 </a:t>
            </a:r>
            <a:r>
              <a:rPr lang="en-US" altLang="zh-CN" dirty="0" err="1"/>
              <a:t>travis</a:t>
            </a:r>
            <a:r>
              <a:rPr lang="en-US" altLang="zh-CN" dirty="0"/>
              <a:t>-ci </a:t>
            </a:r>
            <a:r>
              <a:rPr lang="zh-CN" altLang="en-US" dirty="0"/>
              <a:t>来说，接入是比较简单的，三步即可：</a:t>
            </a:r>
            <a:endParaRPr lang="en-US" altLang="zh-CN" dirty="0"/>
          </a:p>
          <a:p>
            <a:endParaRPr lang="en-US" altLang="zh-CN" dirty="0"/>
          </a:p>
          <a:p>
            <a:r>
              <a:rPr lang="en-US" altLang="zh-CN" dirty="0"/>
              <a:t>1. </a:t>
            </a:r>
            <a:r>
              <a:rPr lang="zh-CN" altLang="en-US" dirty="0"/>
              <a:t>注册账号并授权</a:t>
            </a:r>
            <a:endParaRPr lang="en-US" altLang="zh-CN" dirty="0"/>
          </a:p>
          <a:p>
            <a:r>
              <a:rPr lang="en-US" altLang="zh-CN" dirty="0"/>
              <a:t>2. </a:t>
            </a:r>
            <a:r>
              <a:rPr lang="zh-CN" altLang="en-US" dirty="0"/>
              <a:t>为项目开启功能</a:t>
            </a:r>
            <a:endParaRPr lang="en-US" altLang="zh-CN" dirty="0"/>
          </a:p>
          <a:p>
            <a:r>
              <a:rPr lang="en-US" altLang="zh-CN" dirty="0"/>
              <a:t>3. </a:t>
            </a:r>
            <a:r>
              <a:rPr lang="zh-CN" altLang="en-US" dirty="0"/>
              <a:t>项目中增加配置文件</a:t>
            </a:r>
            <a:endParaRPr lang="en-US" altLang="zh-CN" dirty="0"/>
          </a:p>
          <a:p>
            <a:endParaRPr lang="en-US" altLang="zh-CN" dirty="0"/>
          </a:p>
          <a:p>
            <a:r>
              <a:rPr lang="zh-CN" altLang="en-US" dirty="0"/>
              <a:t>但能够带来的收益确实很可观的，每次的提交都能看到测试用例被执行的情况。</a:t>
            </a:r>
            <a:endParaRPr lang="en-US" altLang="zh-CN" dirty="0"/>
          </a:p>
          <a:p>
            <a:endParaRPr lang="en-US" altLang="zh-CN" dirty="0"/>
          </a:p>
          <a:p>
            <a:r>
              <a:rPr lang="zh-CN" altLang="en-US" dirty="0"/>
              <a:t>当然 </a:t>
            </a:r>
            <a:r>
              <a:rPr lang="en-US" altLang="zh-CN" dirty="0"/>
              <a:t>CI </a:t>
            </a:r>
            <a:r>
              <a:rPr lang="zh-CN" altLang="en-US" dirty="0"/>
              <a:t>可以做更多的事情，不仅做测试，还可以做部署，我们就不引申讨论了。</a:t>
            </a:r>
            <a:endParaRPr lang="en-US" altLang="zh-CN" dirty="0"/>
          </a:p>
          <a:p>
            <a:endParaRPr lang="en-US" altLang="zh-CN" dirty="0"/>
          </a:p>
          <a:p>
            <a:r>
              <a:rPr lang="en-US" altLang="zh-CN" dirty="0"/>
              <a:t>【13</a:t>
            </a:r>
            <a:r>
              <a:rPr lang="zh-CN" altLang="en-US" dirty="0"/>
              <a:t>‘</a:t>
            </a:r>
            <a:r>
              <a:rPr lang="en-US" altLang="zh-CN" dirty="0"/>
              <a:t>】</a:t>
            </a:r>
          </a:p>
          <a:p>
            <a:endParaRPr lang="en-US" altLang="zh-CN" dirty="0"/>
          </a:p>
          <a:p>
            <a:r>
              <a:rPr lang="en-US" altLang="zh-CN" dirty="0"/>
              <a:t>---</a:t>
            </a:r>
          </a:p>
          <a:p>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dirty="0"/>
              <a:t>https://travis-ci.org/</a:t>
            </a:r>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19</a:t>
            </a:fld>
            <a:endParaRPr kumimoji="1" lang="zh-CN" altLang="en-US"/>
          </a:p>
        </p:txBody>
      </p:sp>
    </p:spTree>
    <p:extLst>
      <p:ext uri="{BB962C8B-B14F-4D97-AF65-F5344CB8AC3E}">
        <p14:creationId xmlns:p14="http://schemas.microsoft.com/office/powerpoint/2010/main" val="396714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各位同学，大家下午好，很荣幸大家来参加我的分享！我今天分享主题为</a:t>
            </a:r>
            <a:r>
              <a:rPr lang="en-US" altLang="zh-CN" dirty="0"/>
              <a:t>《</a:t>
            </a:r>
            <a:r>
              <a:rPr lang="zh-CN" altLang="en-US" dirty="0"/>
              <a:t>企业级项目的 </a:t>
            </a:r>
            <a:r>
              <a:rPr lang="en-US" altLang="zh-CN" dirty="0"/>
              <a:t>web </a:t>
            </a:r>
            <a:r>
              <a:rPr lang="zh-CN" altLang="en-US" dirty="0"/>
              <a:t>自动化测试工程化实践</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a:t>
            </a:fld>
            <a:endParaRPr kumimoji="1" lang="zh-CN" altLang="en-US"/>
          </a:p>
        </p:txBody>
      </p:sp>
    </p:spTree>
    <p:extLst>
      <p:ext uri="{BB962C8B-B14F-4D97-AF65-F5344CB8AC3E}">
        <p14:creationId xmlns:p14="http://schemas.microsoft.com/office/powerpoint/2010/main" val="65475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010" b="0" i="0" kern="1200" dirty="0">
                <a:solidFill>
                  <a:schemeClr val="tx1"/>
                </a:solidFill>
                <a:effectLst/>
                <a:latin typeface="+mn-lt"/>
                <a:ea typeface="+mn-ea"/>
                <a:cs typeface="+mn-cs"/>
              </a:rPr>
              <a:t>说完了单元测试，我们来讨论下端对端测试。</a:t>
            </a:r>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20</a:t>
            </a:fld>
            <a:endParaRPr kumimoji="1" lang="zh-CN" altLang="en-US"/>
          </a:p>
        </p:txBody>
      </p:sp>
    </p:spTree>
    <p:extLst>
      <p:ext uri="{BB962C8B-B14F-4D97-AF65-F5344CB8AC3E}">
        <p14:creationId xmlns:p14="http://schemas.microsoft.com/office/powerpoint/2010/main" val="896309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所谓的端到端测试，是站在用户的视角，通过模拟用户的操作，然后校验产生的交互结果是否符合预期，多用于测试</a:t>
            </a:r>
            <a:r>
              <a:rPr lang="en-US" altLang="zh-CN" sz="3010" b="0" i="0" kern="1200" dirty="0">
                <a:solidFill>
                  <a:schemeClr val="tx1"/>
                </a:solidFill>
                <a:effectLst/>
                <a:latin typeface="+mn-lt"/>
                <a:ea typeface="+mn-ea"/>
                <a:cs typeface="+mn-cs"/>
              </a:rPr>
              <a:t>UI</a:t>
            </a:r>
            <a:r>
              <a:rPr lang="zh-CN" altLang="en-US" sz="3010" b="0" i="0" kern="1200" dirty="0">
                <a:solidFill>
                  <a:schemeClr val="tx1"/>
                </a:solidFill>
                <a:effectLst/>
                <a:latin typeface="+mn-lt"/>
                <a:ea typeface="+mn-ea"/>
                <a:cs typeface="+mn-cs"/>
              </a:rPr>
              <a:t>等。</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r>
              <a:rPr lang="zh-CN" altLang="en-US" sz="3010" b="0" i="0" kern="1200" dirty="0">
                <a:solidFill>
                  <a:schemeClr val="tx1"/>
                </a:solidFill>
                <a:effectLst/>
                <a:latin typeface="+mn-lt"/>
                <a:ea typeface="+mn-ea"/>
                <a:cs typeface="+mn-cs"/>
              </a:rPr>
              <a:t>单元测试可保证各个组件是可靠的，但并不能保证用户使用时不会出现问题，而端对端测试则可弥补这点。</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21</a:t>
            </a:fld>
            <a:endParaRPr kumimoji="1" lang="zh-CN" altLang="en-US"/>
          </a:p>
        </p:txBody>
      </p:sp>
    </p:spTree>
    <p:extLst>
      <p:ext uri="{BB962C8B-B14F-4D97-AF65-F5344CB8AC3E}">
        <p14:creationId xmlns:p14="http://schemas.microsoft.com/office/powerpoint/2010/main" val="3957966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010" b="0" i="0" kern="1200" dirty="0">
                <a:solidFill>
                  <a:schemeClr val="tx1"/>
                </a:solidFill>
                <a:effectLst/>
                <a:latin typeface="+mn-lt"/>
                <a:ea typeface="+mn-ea"/>
                <a:cs typeface="+mn-cs"/>
              </a:rPr>
              <a:t>对 </a:t>
            </a:r>
            <a:r>
              <a:rPr lang="en-US" altLang="zh-CN" sz="3010" b="0" i="0" kern="1200" dirty="0">
                <a:solidFill>
                  <a:schemeClr val="tx1"/>
                </a:solidFill>
                <a:effectLst/>
                <a:latin typeface="+mn-lt"/>
                <a:ea typeface="+mn-ea"/>
                <a:cs typeface="+mn-cs"/>
              </a:rPr>
              <a:t>Node.JS </a:t>
            </a:r>
            <a:r>
              <a:rPr lang="zh-CN" altLang="en-US" sz="3010" b="0" i="0" kern="1200" dirty="0">
                <a:solidFill>
                  <a:schemeClr val="tx1"/>
                </a:solidFill>
                <a:effectLst/>
                <a:latin typeface="+mn-lt"/>
                <a:ea typeface="+mn-ea"/>
                <a:cs typeface="+mn-cs"/>
              </a:rPr>
              <a:t>友好支持的端对端测试工具其实并不是很多，我们之前调研过 </a:t>
            </a:r>
            <a:r>
              <a:rPr lang="en-US" altLang="zh-CN" sz="3010" b="0" i="0" kern="1200" dirty="0">
                <a:solidFill>
                  <a:schemeClr val="tx1"/>
                </a:solidFill>
                <a:effectLst/>
                <a:latin typeface="+mn-lt"/>
                <a:ea typeface="+mn-ea"/>
                <a:cs typeface="+mn-cs"/>
              </a:rPr>
              <a:t>Nightmare </a:t>
            </a:r>
            <a:r>
              <a:rPr lang="zh-CN" altLang="en-US" sz="3010" b="0" i="0" kern="1200" dirty="0">
                <a:solidFill>
                  <a:schemeClr val="tx1"/>
                </a:solidFill>
                <a:effectLst/>
                <a:latin typeface="+mn-lt"/>
                <a:ea typeface="+mn-ea"/>
                <a:cs typeface="+mn-cs"/>
              </a:rPr>
              <a:t>和 </a:t>
            </a:r>
            <a:r>
              <a:rPr lang="en-US" altLang="zh-CN" sz="3010" b="0" i="0" kern="1200" dirty="0" err="1">
                <a:solidFill>
                  <a:schemeClr val="tx1"/>
                </a:solidFill>
                <a:effectLst/>
                <a:latin typeface="+mn-lt"/>
                <a:ea typeface="+mn-ea"/>
                <a:cs typeface="+mn-cs"/>
              </a:rPr>
              <a:t>CasperJS</a:t>
            </a:r>
            <a:r>
              <a:rPr lang="zh-CN" altLang="en-US" sz="3010" b="0" i="0" kern="1200" dirty="0">
                <a:solidFill>
                  <a:schemeClr val="tx1"/>
                </a:solidFill>
                <a:effectLst/>
                <a:latin typeface="+mn-lt"/>
                <a:ea typeface="+mn-ea"/>
                <a:cs typeface="+mn-cs"/>
              </a:rPr>
              <a:t>，前者是基于 </a:t>
            </a:r>
            <a:r>
              <a:rPr lang="en-US" altLang="zh-CN" sz="3010" b="0" i="0" kern="1200" dirty="0">
                <a:solidFill>
                  <a:schemeClr val="tx1"/>
                </a:solidFill>
                <a:effectLst/>
                <a:latin typeface="+mn-lt"/>
                <a:ea typeface="+mn-ea"/>
                <a:cs typeface="+mn-cs"/>
              </a:rPr>
              <a:t>Electron </a:t>
            </a:r>
            <a:r>
              <a:rPr lang="zh-CN" altLang="en-US" sz="3010" b="0" i="0" kern="1200" dirty="0">
                <a:solidFill>
                  <a:schemeClr val="tx1"/>
                </a:solidFill>
                <a:effectLst/>
                <a:latin typeface="+mn-lt"/>
                <a:ea typeface="+mn-ea"/>
                <a:cs typeface="+mn-cs"/>
              </a:rPr>
              <a:t>，而后者一般配合 </a:t>
            </a:r>
            <a:r>
              <a:rPr lang="en-US" altLang="zh-CN" sz="3010" b="0" i="0" kern="1200" dirty="0" err="1">
                <a:solidFill>
                  <a:schemeClr val="tx1"/>
                </a:solidFill>
                <a:effectLst/>
                <a:latin typeface="+mn-lt"/>
                <a:ea typeface="+mn-ea"/>
                <a:cs typeface="+mn-cs"/>
              </a:rPr>
              <a:t>PhantomJS</a:t>
            </a:r>
            <a:r>
              <a:rPr lang="en-US" altLang="zh-CN" sz="3010" b="0" i="0" kern="1200" dirty="0">
                <a:solidFill>
                  <a:schemeClr val="tx1"/>
                </a:solidFill>
                <a:effectLst/>
                <a:latin typeface="+mn-lt"/>
                <a:ea typeface="+mn-ea"/>
                <a:cs typeface="+mn-cs"/>
              </a:rPr>
              <a:t> </a:t>
            </a:r>
            <a:r>
              <a:rPr lang="zh-CN" altLang="en-US" sz="3010" b="0" i="0" kern="1200" dirty="0">
                <a:solidFill>
                  <a:schemeClr val="tx1"/>
                </a:solidFill>
                <a:effectLst/>
                <a:latin typeface="+mn-lt"/>
                <a:ea typeface="+mn-ea"/>
                <a:cs typeface="+mn-cs"/>
              </a:rPr>
              <a:t>，它们都是基于 </a:t>
            </a:r>
            <a:r>
              <a:rPr lang="en-US" altLang="zh-CN" sz="3010" b="0" i="0" kern="1200" dirty="0" err="1">
                <a:solidFill>
                  <a:schemeClr val="tx1"/>
                </a:solidFill>
                <a:effectLst/>
                <a:latin typeface="+mn-lt"/>
                <a:ea typeface="+mn-ea"/>
                <a:cs typeface="+mn-cs"/>
              </a:rPr>
              <a:t>WebKit</a:t>
            </a:r>
            <a:r>
              <a:rPr lang="en-US" altLang="zh-CN" sz="3010" b="0" i="0" kern="1200" dirty="0">
                <a:solidFill>
                  <a:schemeClr val="tx1"/>
                </a:solidFill>
                <a:effectLst/>
                <a:latin typeface="+mn-lt"/>
                <a:ea typeface="+mn-ea"/>
                <a:cs typeface="+mn-cs"/>
              </a:rPr>
              <a:t> </a:t>
            </a:r>
            <a:r>
              <a:rPr lang="zh-CN" altLang="en-US" sz="3010" b="0" i="0" kern="1200" dirty="0">
                <a:solidFill>
                  <a:schemeClr val="tx1"/>
                </a:solidFill>
                <a:effectLst/>
                <a:latin typeface="+mn-lt"/>
                <a:ea typeface="+mn-ea"/>
                <a:cs typeface="+mn-cs"/>
              </a:rPr>
              <a:t>内核，都可以启用无头浏览器来做端对端测试。</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r>
              <a:rPr lang="zh-CN" altLang="en-US" sz="3010" b="0" i="0" kern="1200" dirty="0">
                <a:solidFill>
                  <a:schemeClr val="tx1"/>
                </a:solidFill>
                <a:effectLst/>
                <a:latin typeface="+mn-lt"/>
                <a:ea typeface="+mn-ea"/>
                <a:cs typeface="+mn-cs"/>
              </a:rPr>
              <a:t>还有其他的例如 </a:t>
            </a:r>
            <a:r>
              <a:rPr lang="en-US" altLang="zh-CN" sz="3200" dirty="0"/>
              <a:t>Selenium </a:t>
            </a:r>
            <a:r>
              <a:rPr lang="en-US" altLang="zh-CN" sz="3010" b="0" i="0" kern="1200" dirty="0">
                <a:solidFill>
                  <a:schemeClr val="tx1"/>
                </a:solidFill>
                <a:effectLst/>
                <a:latin typeface="+mn-lt"/>
                <a:ea typeface="+mn-ea"/>
                <a:cs typeface="+mn-cs"/>
              </a:rPr>
              <a:t>[</a:t>
            </a:r>
            <a:r>
              <a:rPr lang="en-US" altLang="zh-CN" sz="3010" b="0" i="0" kern="1200" dirty="0" err="1">
                <a:solidFill>
                  <a:schemeClr val="tx1"/>
                </a:solidFill>
                <a:effectLst/>
                <a:latin typeface="+mn-lt"/>
                <a:ea typeface="+mn-ea"/>
                <a:cs typeface="+mn-cs"/>
              </a:rPr>
              <a:t>səˈli:niəm</a:t>
            </a:r>
            <a:r>
              <a:rPr lang="en-US" altLang="zh-CN" sz="3010" b="0" i="0" kern="1200" dirty="0">
                <a:solidFill>
                  <a:schemeClr val="tx1"/>
                </a:solidFill>
                <a:effectLst/>
                <a:latin typeface="+mn-lt"/>
                <a:ea typeface="+mn-ea"/>
                <a:cs typeface="+mn-cs"/>
              </a:rPr>
              <a:t>] </a:t>
            </a:r>
            <a:r>
              <a:rPr lang="zh-CN" altLang="en-US" sz="3010" b="0" i="0" kern="1200" dirty="0">
                <a:solidFill>
                  <a:schemeClr val="tx1"/>
                </a:solidFill>
                <a:effectLst/>
                <a:latin typeface="+mn-lt"/>
                <a:ea typeface="+mn-ea"/>
                <a:cs typeface="+mn-cs"/>
              </a:rPr>
              <a:t>等，没有深入研究，不好评论，如果有使用过的，咱可以交流下。</a:t>
            </a:r>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22</a:t>
            </a:fld>
            <a:endParaRPr kumimoji="1" lang="zh-CN" altLang="en-US"/>
          </a:p>
        </p:txBody>
      </p:sp>
    </p:spTree>
    <p:extLst>
      <p:ext uri="{BB962C8B-B14F-4D97-AF65-F5344CB8AC3E}">
        <p14:creationId xmlns:p14="http://schemas.microsoft.com/office/powerpoint/2010/main" val="1713069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但无论是哪种端对端测试框架，其测试方式都大同小异：</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pPr marL="0" lvl="0" indent="0">
              <a:lnSpc>
                <a:spcPct val="150000"/>
              </a:lnSpc>
              <a:buFont typeface="Arial" panose="020B0604020202020204" pitchFamily="34" charset="0"/>
              <a:buNone/>
            </a:pPr>
            <a:r>
              <a:rPr lang="en-US" altLang="zh-CN" dirty="0"/>
              <a:t>1. </a:t>
            </a:r>
            <a:r>
              <a:rPr lang="zh-CN" altLang="en-US" dirty="0"/>
              <a:t>使用无头浏览器加载页面</a:t>
            </a:r>
            <a:endParaRPr lang="en-US" altLang="zh-CN" dirty="0"/>
          </a:p>
          <a:p>
            <a:pPr marL="0" lvl="0" indent="0">
              <a:lnSpc>
                <a:spcPct val="150000"/>
              </a:lnSpc>
              <a:buFont typeface="Arial" panose="020B0604020202020204" pitchFamily="34" charset="0"/>
              <a:buNone/>
            </a:pPr>
            <a:r>
              <a:rPr lang="en-US" altLang="zh-CN" dirty="0"/>
              <a:t>2. </a:t>
            </a:r>
            <a:r>
              <a:rPr lang="zh-CN" altLang="en-US" dirty="0"/>
              <a:t>模拟用户点击操作</a:t>
            </a:r>
            <a:endParaRPr lang="en-US" altLang="zh-CN" dirty="0"/>
          </a:p>
          <a:p>
            <a:pPr marL="0" lvl="0" indent="0">
              <a:lnSpc>
                <a:spcPct val="150000"/>
              </a:lnSpc>
              <a:buFont typeface="Arial" panose="020B0604020202020204" pitchFamily="34" charset="0"/>
              <a:buNone/>
            </a:pPr>
            <a:r>
              <a:rPr lang="en-US" altLang="zh-CN" dirty="0"/>
              <a:t>3. </a:t>
            </a:r>
            <a:r>
              <a:rPr lang="zh-CN" altLang="en-US" dirty="0"/>
              <a:t>操作完成后收集特定的</a:t>
            </a:r>
            <a:r>
              <a:rPr lang="en-US" altLang="zh-CN" dirty="0"/>
              <a:t>UI</a:t>
            </a:r>
            <a:r>
              <a:rPr lang="zh-CN" altLang="en-US" dirty="0"/>
              <a:t>信息</a:t>
            </a:r>
            <a:endParaRPr lang="en-US" altLang="zh-CN" dirty="0"/>
          </a:p>
          <a:p>
            <a:pPr marL="0" lvl="0" indent="0">
              <a:lnSpc>
                <a:spcPct val="150000"/>
              </a:lnSpc>
              <a:buFont typeface="Arial" panose="020B0604020202020204" pitchFamily="34" charset="0"/>
              <a:buNone/>
            </a:pPr>
            <a:r>
              <a:rPr lang="en-US" altLang="zh-CN" dirty="0"/>
              <a:t>4. </a:t>
            </a:r>
            <a:r>
              <a:rPr lang="zh-CN" altLang="en-US" dirty="0"/>
              <a:t>校验该状态值是否符合预期</a:t>
            </a:r>
            <a:endParaRPr lang="en-US" altLang="zh-CN" dirty="0"/>
          </a:p>
          <a:p>
            <a:pPr marL="0" lvl="0" indent="0">
              <a:lnSpc>
                <a:spcPct val="150000"/>
              </a:lnSpc>
              <a:buFont typeface="Arial" panose="020B0604020202020204" pitchFamily="34" charset="0"/>
              <a:buNone/>
            </a:pPr>
            <a:endParaRPr lang="en-US" altLang="zh-CN" dirty="0"/>
          </a:p>
          <a:p>
            <a:pPr marL="0" lvl="0" indent="0">
              <a:lnSpc>
                <a:spcPct val="150000"/>
              </a:lnSpc>
              <a:buFont typeface="Arial" panose="020B0604020202020204" pitchFamily="34" charset="0"/>
              <a:buNone/>
            </a:pPr>
            <a:endParaRPr lang="en-US" altLang="zh-CN" dirty="0"/>
          </a:p>
          <a:p>
            <a:pPr marL="0" lvl="0" indent="0">
              <a:lnSpc>
                <a:spcPct val="150000"/>
              </a:lnSpc>
              <a:buFont typeface="Arial" panose="020B0604020202020204" pitchFamily="34" charset="0"/>
              <a:buNone/>
            </a:pPr>
            <a:r>
              <a:rPr lang="zh-CN" altLang="en-US" dirty="0"/>
              <a:t>例如第一个例子的意思是打开一个搜索页面，填写搜索词，然后点击搜索按钮，最后获得搜索结果中的地址。拿到这个地址之后，就可以做测试了。</a:t>
            </a:r>
            <a:endParaRPr lang="en-US" altLang="zh-CN" dirty="0"/>
          </a:p>
          <a:p>
            <a:pPr marL="0" lvl="0" indent="0">
              <a:lnSpc>
                <a:spcPct val="150000"/>
              </a:lnSpc>
              <a:buFont typeface="Arial" panose="020B0604020202020204" pitchFamily="34" charset="0"/>
              <a:buNone/>
            </a:pPr>
            <a:endParaRPr lang="en-US" altLang="zh-CN" dirty="0"/>
          </a:p>
          <a:p>
            <a:pPr marL="0" lvl="0" indent="0">
              <a:lnSpc>
                <a:spcPct val="150000"/>
              </a:lnSpc>
              <a:buFont typeface="Arial" panose="020B0604020202020204" pitchFamily="34" charset="0"/>
              <a:buNone/>
            </a:pPr>
            <a:r>
              <a:rPr lang="zh-CN" altLang="en-US" dirty="0"/>
              <a:t>不过，这种端对端测试方式只关注部分</a:t>
            </a:r>
            <a:r>
              <a:rPr lang="en-US" altLang="zh-CN" dirty="0"/>
              <a:t>UI</a:t>
            </a:r>
            <a:r>
              <a:rPr lang="zh-CN" altLang="en-US" dirty="0"/>
              <a:t>的变化，对于简单的业务到没多大问题。但在我们业务中，一个操作可能引起的页面变化是非常多的，还可能伴随着其他的变化，例如请求了一条接口，产生了一次数据上报，或者调用了一个 </a:t>
            </a:r>
            <a:r>
              <a:rPr lang="en-US" altLang="zh-CN" dirty="0"/>
              <a:t>native </a:t>
            </a:r>
            <a:r>
              <a:rPr lang="zh-CN" altLang="en-US" dirty="0"/>
              <a:t>的弹窗等。</a:t>
            </a:r>
            <a:endParaRPr lang="en-US" altLang="zh-CN" dirty="0"/>
          </a:p>
          <a:p>
            <a:pPr marL="0" lvl="0" indent="0">
              <a:lnSpc>
                <a:spcPct val="150000"/>
              </a:lnSpc>
              <a:buFont typeface="Arial" panose="020B0604020202020204" pitchFamily="34" charset="0"/>
              <a:buNone/>
            </a:pPr>
            <a:endParaRPr lang="en-US" altLang="zh-CN" dirty="0"/>
          </a:p>
          <a:p>
            <a:pPr marL="0" lvl="0" indent="0">
              <a:lnSpc>
                <a:spcPct val="150000"/>
              </a:lnSpc>
              <a:buFont typeface="Arial" panose="020B0604020202020204" pitchFamily="34" charset="0"/>
              <a:buNone/>
            </a:pPr>
            <a:endParaRPr lang="en-US" altLang="zh-CN" dirty="0"/>
          </a:p>
          <a:p>
            <a:pPr marL="0" lvl="0" indent="0">
              <a:lnSpc>
                <a:spcPct val="150000"/>
              </a:lnSpc>
              <a:buFont typeface="Arial" panose="020B0604020202020204" pitchFamily="34" charset="0"/>
              <a:buNone/>
            </a:pPr>
            <a:r>
              <a:rPr lang="en-US" altLang="zh-CN" dirty="0"/>
              <a:t>【15</a:t>
            </a:r>
            <a:r>
              <a:rPr lang="zh-CN" altLang="en-US" dirty="0"/>
              <a:t>’</a:t>
            </a:r>
            <a:r>
              <a:rPr lang="en-US" altLang="zh-CN" dirty="0"/>
              <a:t>】</a:t>
            </a: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23</a:t>
            </a:fld>
            <a:endParaRPr kumimoji="1" lang="zh-CN" altLang="en-US"/>
          </a:p>
        </p:txBody>
      </p:sp>
    </p:spTree>
    <p:extLst>
      <p:ext uri="{BB962C8B-B14F-4D97-AF65-F5344CB8AC3E}">
        <p14:creationId xmlns:p14="http://schemas.microsoft.com/office/powerpoint/2010/main" val="3064446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接下来，分享下我们是怎么考虑做端对端测试的。</a:t>
            </a:r>
            <a:endParaRPr lang="en-US" altLang="zh-CN" dirty="0"/>
          </a:p>
          <a:p>
            <a:endParaRPr lang="en-US" altLang="zh-CN" dirty="0"/>
          </a:p>
          <a:p>
            <a:r>
              <a:rPr lang="zh-CN" altLang="en-US" dirty="0"/>
              <a:t>经过一段时间的摸索，我们提出了自己的方案理论：</a:t>
            </a:r>
            <a:endParaRPr lang="en-US" altLang="zh-CN" dirty="0"/>
          </a:p>
          <a:p>
            <a:endParaRPr lang="en-US" altLang="zh-CN" dirty="0"/>
          </a:p>
          <a:p>
            <a:r>
              <a:rPr lang="en-US" altLang="zh-CN" dirty="0"/>
              <a:t>1. </a:t>
            </a:r>
            <a:r>
              <a:rPr lang="zh-CN" altLang="en-US" dirty="0"/>
              <a:t>为了更完整的记录</a:t>
            </a:r>
            <a:r>
              <a:rPr lang="en-US" altLang="zh-CN" dirty="0"/>
              <a:t>UI</a:t>
            </a:r>
            <a:r>
              <a:rPr lang="zh-CN" altLang="en-US" dirty="0"/>
              <a:t>的状态，我们首先提出了“页面快照”的概念，一个页面快照，是某个时刻页面的完整状态；</a:t>
            </a:r>
            <a:endParaRPr lang="en-US" altLang="zh-CN" dirty="0"/>
          </a:p>
          <a:p>
            <a:r>
              <a:rPr lang="en-US" altLang="zh-CN" dirty="0"/>
              <a:t>2. </a:t>
            </a:r>
            <a:r>
              <a:rPr lang="zh-CN" altLang="en-US" dirty="0"/>
              <a:t>我们认为，一个交互动作，必然会产生一定的变化，变化之前和变化之后是两个不同的页面快照；</a:t>
            </a:r>
            <a:endParaRPr lang="en-US" altLang="zh-CN" dirty="0"/>
          </a:p>
          <a:p>
            <a:r>
              <a:rPr lang="en-US" altLang="zh-CN" dirty="0"/>
              <a:t>3. </a:t>
            </a:r>
            <a:r>
              <a:rPr lang="zh-CN" altLang="en-US" dirty="0"/>
              <a:t>将“页面快照”以某种形式转化为“数据快照”，这样将对</a:t>
            </a:r>
            <a:r>
              <a:rPr lang="en-US" altLang="zh-CN" dirty="0"/>
              <a:t>UI</a:t>
            </a:r>
            <a:r>
              <a:rPr lang="zh-CN" altLang="en-US" dirty="0"/>
              <a:t>的测试就转为了对数据的测试，从而可简化了端对端测试的难度。</a:t>
            </a:r>
            <a:endParaRPr lang="en-US" altLang="zh-CN" dirty="0"/>
          </a:p>
          <a:p>
            <a:endParaRPr lang="en-US" altLang="zh-CN" dirty="0"/>
          </a:p>
          <a:p>
            <a:r>
              <a:rPr lang="zh-CN" altLang="en-US" dirty="0"/>
              <a:t>可能有人对我们的第三点有疑惑，既然是页面快照，为何不保存下图片之后，进行图片对比呢？原因是：一来图片对比的方案需要设置匹配度，不完全可靠，二是部分变化可能不会反馈到页面上，例如是否发送了一次接口请求、是否调用了一次 </a:t>
            </a:r>
            <a:r>
              <a:rPr lang="en-US" altLang="zh-CN" dirty="0" err="1"/>
              <a:t>jsbridge</a:t>
            </a:r>
            <a:r>
              <a:rPr lang="en-US" altLang="zh-CN" dirty="0"/>
              <a:t> </a:t>
            </a:r>
            <a:r>
              <a:rPr lang="zh-CN" altLang="en-US" dirty="0"/>
              <a:t>等。</a:t>
            </a:r>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24</a:t>
            </a:fld>
            <a:endParaRPr kumimoji="1" lang="zh-CN" altLang="en-US"/>
          </a:p>
        </p:txBody>
      </p:sp>
    </p:spTree>
    <p:extLst>
      <p:ext uri="{BB962C8B-B14F-4D97-AF65-F5344CB8AC3E}">
        <p14:creationId xmlns:p14="http://schemas.microsoft.com/office/powerpoint/2010/main" val="964924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说起将“页面快照”转化为“数据快照”，其实它一点也不陌生，相信写过爬虫程序的同学会更容易理解这里的意思。</a:t>
            </a:r>
            <a:endParaRPr lang="en-US" altLang="zh-CN" dirty="0"/>
          </a:p>
          <a:p>
            <a:endParaRPr lang="en-US" altLang="zh-CN" dirty="0"/>
          </a:p>
          <a:p>
            <a:r>
              <a:rPr lang="zh-CN" altLang="en-US" dirty="0"/>
              <a:t>爬虫的目的是抓取有页面中有价值的信息，同理，我们在做端对端测试的时候，需要根据自己测试的目的，来爬取恰当的数据。页面越复杂，写爬虫脚本的难度则会越大。</a:t>
            </a:r>
            <a:endParaRPr lang="en-US" altLang="zh-CN" dirty="0"/>
          </a:p>
          <a:p>
            <a:endParaRPr lang="en-US" altLang="zh-CN" dirty="0"/>
          </a:p>
          <a:p>
            <a:r>
              <a:rPr lang="zh-CN" altLang="en-US" dirty="0"/>
              <a:t>当然，我们爬取页面的方式不是要通过 </a:t>
            </a:r>
            <a:r>
              <a:rPr lang="en-US" altLang="zh-CN" dirty="0"/>
              <a:t>python </a:t>
            </a:r>
            <a:r>
              <a:rPr lang="zh-CN" altLang="en-US" dirty="0"/>
              <a:t>之类的，我们得用熟悉的 </a:t>
            </a:r>
            <a:r>
              <a:rPr lang="en-US" altLang="zh-CN" dirty="0" err="1"/>
              <a:t>js</a:t>
            </a:r>
            <a:r>
              <a:rPr lang="zh-CN" altLang="en-US" dirty="0"/>
              <a:t>，最好能够使用 </a:t>
            </a:r>
            <a:r>
              <a:rPr lang="en-US" altLang="zh-CN" dirty="0"/>
              <a:t>jQuery </a:t>
            </a:r>
            <a:r>
              <a:rPr lang="zh-CN" altLang="en-US" dirty="0"/>
              <a:t>等工具，这样爬取 </a:t>
            </a:r>
            <a:r>
              <a:rPr lang="en-US" altLang="zh-CN" dirty="0"/>
              <a:t>DOM </a:t>
            </a:r>
            <a:r>
              <a:rPr lang="zh-CN" altLang="en-US" dirty="0"/>
              <a:t>上的数据就是小 </a:t>
            </a:r>
            <a:r>
              <a:rPr lang="en-US" altLang="zh-CN" dirty="0"/>
              <a:t>case </a:t>
            </a:r>
            <a:r>
              <a:rPr lang="zh-CN" altLang="en-US" dirty="0"/>
              <a:t>了。</a:t>
            </a:r>
            <a:endParaRPr lang="en-US" altLang="zh-CN" dirty="0"/>
          </a:p>
          <a:p>
            <a:endParaRPr lang="en-US" altLang="zh-CN" dirty="0"/>
          </a:p>
          <a:p>
            <a:r>
              <a:rPr lang="zh-CN" altLang="en-US" dirty="0"/>
              <a:t>从这里的例子可以看到，对用户而言，这是一个列表，列表中每一项都有不同的展示，对人来说是友好的，但对机器而言，它更适合处理数据。我们通过编写爬虫脚本，反解析出有价值的信息，交给程序做进一步处理。</a:t>
            </a:r>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25</a:t>
            </a:fld>
            <a:endParaRPr kumimoji="1" lang="zh-CN" altLang="en-US"/>
          </a:p>
        </p:txBody>
      </p:sp>
    </p:spTree>
    <p:extLst>
      <p:ext uri="{BB962C8B-B14F-4D97-AF65-F5344CB8AC3E}">
        <p14:creationId xmlns:p14="http://schemas.microsoft.com/office/powerpoint/2010/main" val="1635228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如果我们已经写了一个使用</a:t>
            </a:r>
            <a:r>
              <a:rPr lang="en-US" altLang="zh-CN" dirty="0"/>
              <a:t>jQuery</a:t>
            </a:r>
            <a:r>
              <a:rPr lang="zh-CN" altLang="en-US" dirty="0"/>
              <a:t>爬取页面数据的脚本，那么怎么去运行这个脚本，最终获得数据呢？</a:t>
            </a:r>
            <a:endParaRPr lang="en-US" altLang="zh-CN" dirty="0"/>
          </a:p>
          <a:p>
            <a:endParaRPr lang="en-US" altLang="zh-CN" dirty="0"/>
          </a:p>
          <a:p>
            <a:r>
              <a:rPr lang="zh-CN" altLang="en-US" dirty="0"/>
              <a:t>我们选择了 </a:t>
            </a:r>
            <a:r>
              <a:rPr lang="en-US" altLang="zh-CN" dirty="0"/>
              <a:t>Nightmare </a:t>
            </a:r>
            <a:r>
              <a:rPr lang="zh-CN" altLang="en-US" dirty="0"/>
              <a:t>这个工具，它是基于 </a:t>
            </a:r>
            <a:r>
              <a:rPr lang="en-US" altLang="zh-CN" dirty="0"/>
              <a:t>Electron </a:t>
            </a:r>
            <a:r>
              <a:rPr lang="zh-CN" altLang="en-US" dirty="0"/>
              <a:t>开发的，提供了 </a:t>
            </a:r>
            <a:r>
              <a:rPr lang="en-US" altLang="zh-CN" dirty="0"/>
              <a:t>preload script </a:t>
            </a:r>
            <a:r>
              <a:rPr lang="zh-CN" altLang="en-US" dirty="0"/>
              <a:t>特性，能够支持在加载</a:t>
            </a:r>
            <a:r>
              <a:rPr lang="en-US" altLang="zh-CN" dirty="0"/>
              <a:t>html</a:t>
            </a:r>
            <a:r>
              <a:rPr lang="zh-CN" altLang="en-US" dirty="0"/>
              <a:t>之时注入一个自定义的</a:t>
            </a:r>
            <a:r>
              <a:rPr lang="en-US" altLang="zh-CN" dirty="0" err="1"/>
              <a:t>js</a:t>
            </a:r>
            <a:r>
              <a:rPr lang="zh-CN" altLang="en-US" dirty="0"/>
              <a:t>代码，因此就可以为页面注入爬虫脚本了。</a:t>
            </a:r>
            <a:endParaRPr lang="en-US" altLang="zh-CN" dirty="0"/>
          </a:p>
          <a:p>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总结起来整体的流程就是：</a:t>
            </a:r>
            <a:r>
              <a:rPr lang="en-US" altLang="zh-CN" dirty="0"/>
              <a:t>nightmare </a:t>
            </a:r>
            <a:r>
              <a:rPr lang="zh-CN" altLang="en-US" dirty="0"/>
              <a:t>加载 </a:t>
            </a:r>
            <a:r>
              <a:rPr lang="en-US" altLang="zh-CN" dirty="0"/>
              <a:t>html </a:t>
            </a:r>
            <a:r>
              <a:rPr lang="zh-CN" altLang="en-US" dirty="0"/>
              <a:t>之时，同时加载了我们的爬虫脚本。由于爬虫脚本</a:t>
            </a:r>
            <a:r>
              <a:rPr lang="zh-CN" altLang="en-US" sz="3010" b="0" i="0" kern="1200" dirty="0">
                <a:solidFill>
                  <a:schemeClr val="tx1"/>
                </a:solidFill>
                <a:effectLst/>
                <a:latin typeface="+mn-lt"/>
                <a:ea typeface="+mn-ea"/>
                <a:cs typeface="+mn-cs"/>
              </a:rPr>
              <a:t>会被加载到页面中，因此它不仅可以访问到 </a:t>
            </a:r>
            <a:r>
              <a:rPr lang="en-US" altLang="zh-CN" sz="3010" b="0" i="0" kern="1200" dirty="0" err="1">
                <a:solidFill>
                  <a:schemeClr val="tx1"/>
                </a:solidFill>
                <a:effectLst/>
                <a:latin typeface="+mn-lt"/>
                <a:ea typeface="+mn-ea"/>
                <a:cs typeface="+mn-cs"/>
              </a:rPr>
              <a:t>ui</a:t>
            </a:r>
            <a:r>
              <a:rPr lang="zh-CN" altLang="en-US" sz="3010" b="0" i="0" kern="1200" dirty="0">
                <a:solidFill>
                  <a:schemeClr val="tx1"/>
                </a:solidFill>
                <a:effectLst/>
                <a:latin typeface="+mn-lt"/>
                <a:ea typeface="+mn-ea"/>
                <a:cs typeface="+mn-cs"/>
              </a:rPr>
              <a:t>，还能够拿到 </a:t>
            </a:r>
            <a:r>
              <a:rPr lang="en-US" altLang="zh-CN" sz="3010" b="0" i="0" kern="1200" dirty="0">
                <a:solidFill>
                  <a:schemeClr val="tx1"/>
                </a:solidFill>
                <a:effectLst/>
                <a:latin typeface="+mn-lt"/>
                <a:ea typeface="+mn-ea"/>
                <a:cs typeface="+mn-cs"/>
              </a:rPr>
              <a:t>window </a:t>
            </a:r>
            <a:r>
              <a:rPr lang="zh-CN" altLang="en-US" sz="3010" b="0" i="0" kern="1200" dirty="0">
                <a:solidFill>
                  <a:schemeClr val="tx1"/>
                </a:solidFill>
                <a:effectLst/>
                <a:latin typeface="+mn-lt"/>
                <a:ea typeface="+mn-ea"/>
                <a:cs typeface="+mn-cs"/>
              </a:rPr>
              <a:t>等全局变量。不仅如此，通过调用 </a:t>
            </a:r>
            <a:r>
              <a:rPr lang="en-US" altLang="zh-CN" sz="3010" b="0" i="0" kern="1200" dirty="0">
                <a:solidFill>
                  <a:schemeClr val="tx1"/>
                </a:solidFill>
                <a:effectLst/>
                <a:latin typeface="+mn-lt"/>
                <a:ea typeface="+mn-ea"/>
                <a:cs typeface="+mn-cs"/>
              </a:rPr>
              <a:t>nightmare </a:t>
            </a:r>
            <a:r>
              <a:rPr lang="zh-CN" altLang="en-US" sz="3010" b="0" i="0" kern="1200" dirty="0">
                <a:solidFill>
                  <a:schemeClr val="tx1"/>
                </a:solidFill>
                <a:effectLst/>
                <a:latin typeface="+mn-lt"/>
                <a:ea typeface="+mn-ea"/>
                <a:cs typeface="+mn-cs"/>
              </a:rPr>
              <a:t>的</a:t>
            </a:r>
            <a:r>
              <a:rPr lang="en-US" altLang="zh-CN" sz="3010" b="0" i="0" kern="1200" dirty="0">
                <a:solidFill>
                  <a:schemeClr val="tx1"/>
                </a:solidFill>
                <a:effectLst/>
                <a:latin typeface="+mn-lt"/>
                <a:ea typeface="+mn-ea"/>
                <a:cs typeface="+mn-cs"/>
              </a:rPr>
              <a:t>API</a:t>
            </a:r>
            <a:r>
              <a:rPr lang="zh-CN" altLang="en-US" sz="3010" b="0" i="0" kern="1200" dirty="0">
                <a:solidFill>
                  <a:schemeClr val="tx1"/>
                </a:solidFill>
                <a:effectLst/>
                <a:latin typeface="+mn-lt"/>
                <a:ea typeface="+mn-ea"/>
                <a:cs typeface="+mn-cs"/>
              </a:rPr>
              <a:t>，还能拿到 </a:t>
            </a:r>
            <a:r>
              <a:rPr lang="en-US" altLang="zh-CN" sz="3010" b="0" i="0" kern="1200" dirty="0">
                <a:solidFill>
                  <a:schemeClr val="tx1"/>
                </a:solidFill>
                <a:effectLst/>
                <a:latin typeface="+mn-lt"/>
                <a:ea typeface="+mn-ea"/>
                <a:cs typeface="+mn-cs"/>
              </a:rPr>
              <a:t>network </a:t>
            </a:r>
            <a:r>
              <a:rPr lang="zh-CN" altLang="en-US" sz="3010" b="0" i="0" kern="1200" dirty="0">
                <a:solidFill>
                  <a:schemeClr val="tx1"/>
                </a:solidFill>
                <a:effectLst/>
                <a:latin typeface="+mn-lt"/>
                <a:ea typeface="+mn-ea"/>
                <a:cs typeface="+mn-cs"/>
              </a:rPr>
              <a:t>加载情况以及其他其他信息。</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另外，我们还要求每一个页面快照产生一个数据快照。如果页面请求了一个接口，必然会对页面产生影响，此时将产生新的数据快照。例如图中的数据</a:t>
            </a:r>
            <a:r>
              <a:rPr lang="en-US" altLang="zh-CN" sz="3010" b="0" i="0" kern="1200" dirty="0">
                <a:solidFill>
                  <a:schemeClr val="tx1"/>
                </a:solidFill>
                <a:effectLst/>
                <a:latin typeface="+mn-lt"/>
                <a:ea typeface="+mn-ea"/>
                <a:cs typeface="+mn-cs"/>
              </a:rPr>
              <a:t>1</a:t>
            </a:r>
            <a:r>
              <a:rPr lang="zh-CN" altLang="en-US" sz="3010" b="0" i="0" kern="1200" dirty="0">
                <a:solidFill>
                  <a:schemeClr val="tx1"/>
                </a:solidFill>
                <a:effectLst/>
                <a:latin typeface="+mn-lt"/>
                <a:ea typeface="+mn-ea"/>
                <a:cs typeface="+mn-cs"/>
              </a:rPr>
              <a:t>和数据</a:t>
            </a:r>
            <a:r>
              <a:rPr lang="en-US" altLang="zh-CN" sz="3010" b="0" i="0" kern="1200" dirty="0">
                <a:solidFill>
                  <a:schemeClr val="tx1"/>
                </a:solidFill>
                <a:effectLst/>
                <a:latin typeface="+mn-lt"/>
                <a:ea typeface="+mn-ea"/>
                <a:cs typeface="+mn-cs"/>
              </a:rPr>
              <a:t>2</a:t>
            </a:r>
            <a:r>
              <a:rPr lang="zh-CN" altLang="en-US" sz="3010" b="0" i="0" kern="1200" dirty="0">
                <a:solidFill>
                  <a:schemeClr val="tx1"/>
                </a:solidFill>
                <a:effectLst/>
                <a:latin typeface="+mn-lt"/>
                <a:ea typeface="+mn-ea"/>
                <a:cs typeface="+mn-cs"/>
              </a:rPr>
              <a:t>。</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3010" b="0" i="0" kern="1200" dirty="0">
                <a:solidFill>
                  <a:schemeClr val="tx1"/>
                </a:solidFill>
                <a:effectLst/>
                <a:latin typeface="+mn-lt"/>
                <a:ea typeface="+mn-ea"/>
                <a:cs typeface="+mn-cs"/>
              </a:rPr>
              <a:t>【20</a:t>
            </a:r>
            <a:r>
              <a:rPr lang="zh-CN" altLang="en-US" sz="3010" b="0" i="0" kern="1200" dirty="0">
                <a:solidFill>
                  <a:schemeClr val="tx1"/>
                </a:solidFill>
                <a:effectLst/>
                <a:latin typeface="+mn-lt"/>
                <a:ea typeface="+mn-ea"/>
                <a:cs typeface="+mn-cs"/>
              </a:rPr>
              <a:t>‘</a:t>
            </a:r>
            <a:r>
              <a:rPr lang="en-US" altLang="zh-CN" sz="3010" b="0" i="0" kern="1200" dirty="0">
                <a:solidFill>
                  <a:schemeClr val="tx1"/>
                </a:solidFill>
                <a:effectLst/>
                <a:latin typeface="+mn-lt"/>
                <a:ea typeface="+mn-ea"/>
                <a:cs typeface="+mn-cs"/>
              </a:rPr>
              <a:t>】</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r>
              <a:rPr lang="en-US" altLang="zh-CN" sz="3010" b="0" i="0" kern="1200" dirty="0">
                <a:solidFill>
                  <a:schemeClr val="tx1"/>
                </a:solidFill>
                <a:effectLst/>
                <a:latin typeface="+mn-lt"/>
                <a:ea typeface="+mn-ea"/>
                <a:cs typeface="+mn-cs"/>
              </a:rPr>
              <a:t>---</a:t>
            </a:r>
          </a:p>
          <a:p>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dirty="0"/>
              <a:t>http://phantomjs.org/</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dirty="0"/>
              <a:t>https://github.com/segmentio/nightmare#custom-preload-script</a:t>
            </a:r>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26</a:t>
            </a:fld>
            <a:endParaRPr kumimoji="1" lang="zh-CN" altLang="en-US"/>
          </a:p>
        </p:txBody>
      </p:sp>
    </p:spTree>
    <p:extLst>
      <p:ext uri="{BB962C8B-B14F-4D97-AF65-F5344CB8AC3E}">
        <p14:creationId xmlns:p14="http://schemas.microsoft.com/office/powerpoint/2010/main" val="288654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拿到了数据快照之后，接下来测试就很简单了，分别对数据</a:t>
            </a:r>
            <a:r>
              <a:rPr lang="en-US" altLang="zh-CN" dirty="0"/>
              <a:t>1</a:t>
            </a:r>
            <a:r>
              <a:rPr lang="zh-CN" altLang="en-US" dirty="0"/>
              <a:t>和数据</a:t>
            </a:r>
            <a:r>
              <a:rPr lang="en-US" altLang="zh-CN" dirty="0"/>
              <a:t>2</a:t>
            </a:r>
            <a:r>
              <a:rPr lang="zh-CN" altLang="en-US" dirty="0"/>
              <a:t>做单元测试即可。</a:t>
            </a:r>
            <a:endParaRPr lang="en-US" altLang="zh-CN" dirty="0"/>
          </a:p>
          <a:p>
            <a:endParaRPr lang="en-US" altLang="zh-CN" dirty="0"/>
          </a:p>
          <a:p>
            <a:r>
              <a:rPr lang="zh-CN" altLang="en-US" dirty="0"/>
              <a:t>同时从数据</a:t>
            </a:r>
            <a:r>
              <a:rPr lang="en-US" altLang="zh-CN" dirty="0"/>
              <a:t>1</a:t>
            </a:r>
            <a:r>
              <a:rPr lang="zh-CN" altLang="en-US" dirty="0"/>
              <a:t>到数据</a:t>
            </a:r>
            <a:r>
              <a:rPr lang="en-US" altLang="zh-CN" dirty="0"/>
              <a:t>2</a:t>
            </a:r>
            <a:r>
              <a:rPr lang="zh-CN" altLang="en-US" dirty="0"/>
              <a:t>，我们看到有个属性值从 </a:t>
            </a:r>
            <a:r>
              <a:rPr lang="en-US" altLang="zh-CN" dirty="0"/>
              <a:t>B1 </a:t>
            </a:r>
            <a:r>
              <a:rPr lang="zh-CN" altLang="en-US" dirty="0"/>
              <a:t>变为了 </a:t>
            </a:r>
            <a:r>
              <a:rPr lang="en-US" altLang="zh-CN" dirty="0"/>
              <a:t>B2 </a:t>
            </a:r>
            <a:r>
              <a:rPr lang="zh-CN" altLang="en-US" dirty="0"/>
              <a:t>。如果这个变化是符合预期，则说明这个端对端测试时通过了，也间接证明我们的程序逻辑是没有问题的。</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27</a:t>
            </a:fld>
            <a:endParaRPr kumimoji="1" lang="zh-CN" altLang="en-US"/>
          </a:p>
        </p:txBody>
      </p:sp>
    </p:spTree>
    <p:extLst>
      <p:ext uri="{BB962C8B-B14F-4D97-AF65-F5344CB8AC3E}">
        <p14:creationId xmlns:p14="http://schemas.microsoft.com/office/powerpoint/2010/main" val="344249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理论上如此，但当我们拿到了这些数据之后，怎么写单元测试呢？</a:t>
            </a:r>
            <a:endParaRPr lang="en-US" altLang="zh-CN" dirty="0"/>
          </a:p>
          <a:p>
            <a:endParaRPr lang="en-US" altLang="zh-CN" dirty="0"/>
          </a:p>
          <a:p>
            <a:r>
              <a:rPr lang="zh-CN" altLang="en-US" dirty="0"/>
              <a:t>例如这里的金额，有正数有负数，并且它们不是一个固定值。虽然可以使用正则，只要匹配是数字，且前面有加号或者减号都是通过的。但这可靠么？显然答案是否定的，如果我第一行的金额展示的是正</a:t>
            </a:r>
            <a:r>
              <a:rPr lang="en-US" altLang="zh-CN" dirty="0"/>
              <a:t>2.59</a:t>
            </a:r>
            <a:r>
              <a:rPr lang="zh-CN" altLang="en-US" dirty="0"/>
              <a:t>，或者为</a:t>
            </a:r>
            <a:r>
              <a:rPr lang="en-US" altLang="zh-CN" dirty="0"/>
              <a:t>-2.69</a:t>
            </a:r>
            <a:r>
              <a:rPr lang="zh-CN" altLang="en-US" dirty="0"/>
              <a:t>，也能够通过测试，但它的真实值却是负</a:t>
            </a:r>
            <a:r>
              <a:rPr lang="en-US" altLang="zh-CN" dirty="0"/>
              <a:t>2.59</a:t>
            </a:r>
            <a:r>
              <a:rPr lang="zh-CN" altLang="en-US" dirty="0"/>
              <a:t>。这种情况下测试对象值的不唯一性就会导致测试结果可靠性大大大降低。</a:t>
            </a:r>
            <a:endParaRPr lang="en-US" altLang="zh-CN" dirty="0"/>
          </a:p>
          <a:p>
            <a:endParaRPr lang="en-US" altLang="zh-CN" dirty="0"/>
          </a:p>
          <a:p>
            <a:r>
              <a:rPr lang="zh-CN" altLang="en-US" dirty="0"/>
              <a:t>大部分情况下，</a:t>
            </a:r>
            <a:r>
              <a:rPr lang="en-US" altLang="zh-CN" dirty="0"/>
              <a:t>UI</a:t>
            </a:r>
            <a:r>
              <a:rPr lang="zh-CN" altLang="en-US" dirty="0"/>
              <a:t>的展示依赖了接口数据的返回。不确定的接口输入产生不确定的页面快照，导致不确定的数据快照，最终在写测试用例时就无法很好的验证；</a:t>
            </a:r>
            <a:endParaRPr lang="en-US" altLang="zh-CN" dirty="0"/>
          </a:p>
          <a:p>
            <a:endParaRPr lang="en-US" altLang="zh-CN" dirty="0"/>
          </a:p>
          <a:p>
            <a:r>
              <a:rPr lang="en-US" altLang="zh-CN" dirty="0"/>
              <a:t>【</a:t>
            </a:r>
            <a:r>
              <a:rPr lang="zh-CN" altLang="en-US" dirty="0"/>
              <a:t>动画</a:t>
            </a:r>
            <a:r>
              <a:rPr lang="en-US" altLang="zh-CN" dirty="0"/>
              <a:t>】</a:t>
            </a:r>
            <a:r>
              <a:rPr lang="zh-CN" altLang="en-US" dirty="0"/>
              <a:t>怎么才能做到确定的接口输入呢？答案就是数据打桩，具体的说，就是根据业务的特点构造假数据，然后验证结果。</a:t>
            </a:r>
            <a:endParaRPr lang="en-US" altLang="zh-CN" dirty="0"/>
          </a:p>
          <a:p>
            <a:r>
              <a:rPr lang="zh-CN" altLang="en-US" dirty="0"/>
              <a:t>例如我在第一行对应的接口返回数据中，经过业务处理，我知道它一定就是</a:t>
            </a:r>
            <a:r>
              <a:rPr lang="en-US" altLang="zh-CN" dirty="0"/>
              <a:t>-2.59</a:t>
            </a:r>
            <a:r>
              <a:rPr lang="zh-CN" altLang="en-US" dirty="0"/>
              <a:t>，不是 </a:t>
            </a:r>
            <a:r>
              <a:rPr lang="en-US" altLang="zh-CN" dirty="0"/>
              <a:t>2.59</a:t>
            </a:r>
            <a:r>
              <a:rPr lang="zh-CN" altLang="en-US" dirty="0"/>
              <a:t>，也不是</a:t>
            </a:r>
            <a:r>
              <a:rPr lang="en-US" altLang="zh-CN" dirty="0"/>
              <a:t>-2.69</a:t>
            </a:r>
            <a:r>
              <a:rPr lang="zh-CN" altLang="en-US" dirty="0"/>
              <a:t>，那么，我写测试用例的时候，直接判断它是否等于 </a:t>
            </a:r>
            <a:r>
              <a:rPr lang="en-US" altLang="zh-CN" dirty="0"/>
              <a:t>-2.59 </a:t>
            </a:r>
            <a:r>
              <a:rPr lang="zh-CN" altLang="en-US" dirty="0"/>
              <a:t>即可，是不是就简单且可靠了很多了呢？</a:t>
            </a:r>
            <a:endParaRPr lang="en-US" altLang="zh-CN" dirty="0"/>
          </a:p>
          <a:p>
            <a:r>
              <a:rPr lang="zh-CN" altLang="en-US" dirty="0"/>
              <a:t>反之，如果发现数据快照中的结果不是 </a:t>
            </a:r>
            <a:r>
              <a:rPr lang="en-US" altLang="zh-CN" dirty="0"/>
              <a:t>-2.59</a:t>
            </a:r>
            <a:r>
              <a:rPr lang="zh-CN" altLang="en-US" dirty="0"/>
              <a:t>，则说明我的业务逻辑写的有问题，需要修复。</a:t>
            </a:r>
            <a:endParaRPr lang="en-US" altLang="zh-CN" dirty="0"/>
          </a:p>
          <a:p>
            <a:endParaRPr lang="en-US" altLang="zh-CN" dirty="0"/>
          </a:p>
          <a:p>
            <a:r>
              <a:rPr lang="zh-CN" altLang="en-US" dirty="0"/>
              <a:t>这个过程就是测试。我们可理解其为端对端白盒测试。因为我们清楚的知道页面的状态要依赖什么样的数据，然后为了验证不通的逻辑，构造了不通的对应数据，使得最终的数据快照结果是可靠的，端对端测试的结果也就可靠了。</a:t>
            </a:r>
            <a:endParaRPr lang="en-US" altLang="zh-CN" dirty="0"/>
          </a:p>
          <a:p>
            <a:endParaRPr lang="en-US" altLang="zh-CN" dirty="0"/>
          </a:p>
          <a:p>
            <a:endParaRPr lang="en-US" altLang="zh-CN" dirty="0"/>
          </a:p>
          <a:p>
            <a:endParaRPr lang="en-US" altLang="zh-CN" dirty="0"/>
          </a:p>
          <a:p>
            <a:r>
              <a:rPr lang="en-US" altLang="zh-CN" dirty="0"/>
              <a:t>【25-27</a:t>
            </a:r>
            <a:r>
              <a:rPr lang="zh-CN" altLang="en-US" dirty="0"/>
              <a:t>’</a:t>
            </a:r>
            <a:r>
              <a:rPr lang="en-US" altLang="zh-CN" dirty="0"/>
              <a:t>】</a:t>
            </a:r>
          </a:p>
          <a:p>
            <a:endParaRPr lang="en-US" altLang="zh-CN" dirty="0"/>
          </a:p>
          <a:p>
            <a:r>
              <a:rPr lang="en-US" altLang="zh-CN" dirty="0"/>
              <a:t>----</a:t>
            </a:r>
          </a:p>
          <a:p>
            <a:endParaRPr lang="en-US" altLang="zh-CN" dirty="0"/>
          </a:p>
          <a:p>
            <a:r>
              <a:rPr lang="zh-CN" altLang="en-US" dirty="0"/>
              <a:t>如果我们是做黑盒测试，我们写的断言中，需要使用到正则，只要匹配是数字，且前面有正好或者符号都是通过的。但这可靠么？显然答案是否定的，如果我第一行的金额就算变成了正</a:t>
            </a:r>
            <a:r>
              <a:rPr lang="en-US" altLang="zh-CN" dirty="0"/>
              <a:t>2.59</a:t>
            </a:r>
            <a:r>
              <a:rPr lang="zh-CN" altLang="en-US" dirty="0"/>
              <a:t>也能够通过测试，但它的真实值确实负</a:t>
            </a:r>
            <a:r>
              <a:rPr lang="en-US" altLang="zh-CN" dirty="0"/>
              <a:t>2.59.</a:t>
            </a:r>
          </a:p>
          <a:p>
            <a:endParaRPr lang="en-US" altLang="zh-CN" dirty="0"/>
          </a:p>
          <a:p>
            <a:r>
              <a:rPr lang="zh-CN" altLang="en-US" dirty="0"/>
              <a:t>不确定的接口输入产生不确定的页面快照，导致不确定的数据快照，最终在写测试用例时就无法很好的验证；</a:t>
            </a:r>
            <a:endParaRPr lang="en-US" altLang="zh-CN" dirty="0"/>
          </a:p>
          <a:p>
            <a:endParaRPr lang="en-US" altLang="zh-CN" dirty="0"/>
          </a:p>
          <a:p>
            <a:r>
              <a:rPr lang="zh-CN" altLang="en-US" dirty="0"/>
              <a:t>怎么才能做到确定的接口输入呢？答案就是数据打桩，具体的说，就是根据业务的特点构造假数据，然后验证结果。例如我在第一行对应的接口返回数据中，经过业务处理，我知道它一定就是</a:t>
            </a:r>
            <a:r>
              <a:rPr lang="en-US" altLang="zh-CN" dirty="0"/>
              <a:t>-2.59</a:t>
            </a:r>
            <a:r>
              <a:rPr lang="zh-CN" altLang="en-US" dirty="0"/>
              <a:t>，那么，我写测试用例的时候，直接判断它是否等于 </a:t>
            </a:r>
            <a:r>
              <a:rPr lang="en-US" altLang="zh-CN" dirty="0"/>
              <a:t>-2.59 </a:t>
            </a:r>
            <a:r>
              <a:rPr lang="zh-CN" altLang="en-US" dirty="0"/>
              <a:t>即可。而如果最终页面展示的不是 </a:t>
            </a:r>
            <a:r>
              <a:rPr lang="en-US" altLang="zh-CN" dirty="0"/>
              <a:t>-2.59</a:t>
            </a:r>
            <a:r>
              <a:rPr lang="zh-CN" altLang="en-US" dirty="0"/>
              <a:t>，则反过来说明我的业务逻辑写的有问题，需要修复。这个过程就是测试。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28</a:t>
            </a:fld>
            <a:endParaRPr kumimoji="1" lang="zh-CN" altLang="en-US"/>
          </a:p>
        </p:txBody>
      </p:sp>
    </p:spTree>
    <p:extLst>
      <p:ext uri="{BB962C8B-B14F-4D97-AF65-F5344CB8AC3E}">
        <p14:creationId xmlns:p14="http://schemas.microsoft.com/office/powerpoint/2010/main" val="2928881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最后，整体来看下我们的端对端白盒测试方案。</a:t>
            </a:r>
            <a:endParaRPr lang="en-US" altLang="zh-CN" dirty="0"/>
          </a:p>
          <a:p>
            <a:endParaRPr lang="en-US" altLang="zh-CN" dirty="0"/>
          </a:p>
          <a:p>
            <a:r>
              <a:rPr lang="zh-CN" altLang="en-US" dirty="0"/>
              <a:t>首先看左边的图：与前面展示的区别在于，通过代理的方式，我们将接口请求转发到桩数据服务中，返回指定的数据，页面会展示指定的</a:t>
            </a:r>
            <a:r>
              <a:rPr lang="en-US" altLang="zh-CN" dirty="0"/>
              <a:t>UI</a:t>
            </a:r>
            <a:r>
              <a:rPr lang="zh-CN" altLang="en-US" dirty="0"/>
              <a:t>；而爬虫脚本则与之相反，将</a:t>
            </a:r>
            <a:r>
              <a:rPr lang="en-US" altLang="zh-CN" dirty="0"/>
              <a:t>UI</a:t>
            </a:r>
            <a:r>
              <a:rPr lang="zh-CN" altLang="en-US" dirty="0"/>
              <a:t>又反解析为数据；我们拿到数据之后，做简单的单元测试即可。</a:t>
            </a:r>
            <a:endParaRPr lang="en-US" altLang="zh-CN" dirty="0"/>
          </a:p>
          <a:p>
            <a:endParaRPr lang="en-US" altLang="zh-CN" dirty="0"/>
          </a:p>
          <a:p>
            <a:r>
              <a:rPr lang="zh-CN" altLang="en-US" dirty="0"/>
              <a:t>接着请看右边的图：我们的端对端测试方案中，由爬虫脚本算出一份数据快照，而开发自己根据桩数据和业务逻辑也算出一份预期值。数据快照与预期值进行匹配，若完全匹配，则测试通过。</a:t>
            </a:r>
            <a:endParaRPr lang="en-US" altLang="zh-CN" dirty="0"/>
          </a:p>
          <a:p>
            <a:endParaRPr lang="en-US" altLang="zh-CN" dirty="0"/>
          </a:p>
          <a:p>
            <a:endParaRPr lang="en-US" altLang="zh-CN" dirty="0"/>
          </a:p>
          <a:p>
            <a:r>
              <a:rPr lang="zh-CN" altLang="en-US" dirty="0"/>
              <a:t>由于时间关系，我们不再进一步讨论。目前这套方案我们还在打磨中，后续会考虑外部开源，如果你对此有兴趣，可关注我们这两个项目。</a:t>
            </a: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29</a:t>
            </a:fld>
            <a:endParaRPr kumimoji="1" lang="zh-CN" altLang="en-US"/>
          </a:p>
        </p:txBody>
      </p:sp>
    </p:spTree>
    <p:extLst>
      <p:ext uri="{BB962C8B-B14F-4D97-AF65-F5344CB8AC3E}">
        <p14:creationId xmlns:p14="http://schemas.microsoft.com/office/powerpoint/2010/main" val="309109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2800" dirty="0">
                <a:ea typeface="Calibri" panose="020F0502020204030204" pitchFamily="34" charset="0"/>
              </a:rPr>
              <a:t>首先做个简单的自我介绍。我叫何林江，来自腾讯 </a:t>
            </a:r>
            <a:r>
              <a:rPr lang="en-US" altLang="zh-CN" sz="2800" dirty="0">
                <a:ea typeface="Calibri" panose="020F0502020204030204" pitchFamily="34" charset="0"/>
              </a:rPr>
              <a:t>IVWEB </a:t>
            </a:r>
            <a:r>
              <a:rPr lang="zh-CN" altLang="en-US" sz="2800" dirty="0">
                <a:ea typeface="Calibri" panose="020F0502020204030204" pitchFamily="34" charset="0"/>
              </a:rPr>
              <a:t>前端团队。</a:t>
            </a:r>
            <a:r>
              <a:rPr lang="zh-CN" altLang="zh-CN" sz="2800" dirty="0">
                <a:ea typeface="微软雅黑" panose="020B0503020204020204" pitchFamily="34" charset="-122"/>
              </a:rPr>
              <a:t>现</a:t>
            </a:r>
            <a:r>
              <a:rPr lang="zh-CN" altLang="en-US" sz="2800" dirty="0">
                <a:ea typeface="微软雅黑" panose="020B0503020204020204" pitchFamily="34" charset="-122"/>
              </a:rPr>
              <a:t>主要在做</a:t>
            </a:r>
            <a:r>
              <a:rPr lang="en-US" altLang="zh-CN" sz="2800" dirty="0">
                <a:ea typeface="Calibri" panose="020F0502020204030204" pitchFamily="34" charset="0"/>
              </a:rPr>
              <a:t>NOW</a:t>
            </a:r>
            <a:r>
              <a:rPr lang="zh-CN" altLang="zh-CN" sz="2800" dirty="0">
                <a:ea typeface="微软雅黑" panose="020B0503020204020204" pitchFamily="34" charset="-122"/>
              </a:rPr>
              <a:t>直播</a:t>
            </a:r>
            <a:r>
              <a:rPr lang="zh-CN" altLang="en-US" sz="2800" dirty="0">
                <a:ea typeface="微软雅黑" panose="020B0503020204020204" pitchFamily="34" charset="-122"/>
              </a:rPr>
              <a:t>相关业务，同时也</a:t>
            </a:r>
            <a:r>
              <a:rPr lang="zh-CN" altLang="zh-CN" sz="2800" dirty="0">
                <a:ea typeface="微软雅黑" panose="020B0503020204020204" pitchFamily="34" charset="-122"/>
              </a:rPr>
              <a:t>负责</a:t>
            </a:r>
            <a:r>
              <a:rPr lang="zh-CN" altLang="en-US" sz="2800" dirty="0">
                <a:ea typeface="微软雅黑" panose="020B0503020204020204" pitchFamily="34" charset="-122"/>
              </a:rPr>
              <a:t>团队内部的</a:t>
            </a:r>
            <a:r>
              <a:rPr lang="zh-CN" altLang="zh-CN" sz="2800" dirty="0">
                <a:ea typeface="微软雅黑" panose="020B0503020204020204" pitchFamily="34" charset="-122"/>
              </a:rPr>
              <a:t>基础组件与</a:t>
            </a:r>
            <a:r>
              <a:rPr lang="en-US" altLang="zh-CN" sz="2800" dirty="0">
                <a:ea typeface="微软雅黑" panose="020B0503020204020204" pitchFamily="34" charset="-122"/>
              </a:rPr>
              <a:t>web</a:t>
            </a:r>
            <a:r>
              <a:rPr lang="zh-CN" altLang="zh-CN" sz="2800" dirty="0">
                <a:ea typeface="微软雅黑" panose="020B0503020204020204" pitchFamily="34" charset="-122"/>
              </a:rPr>
              <a:t>自动化测试</a:t>
            </a:r>
            <a:r>
              <a:rPr lang="zh-CN" altLang="en-US" sz="2800" dirty="0">
                <a:ea typeface="微软雅黑" panose="020B0503020204020204" pitchFamily="34" charset="-122"/>
              </a:rPr>
              <a:t>的</a:t>
            </a:r>
            <a:r>
              <a:rPr lang="zh-CN" altLang="zh-CN" sz="2800" dirty="0">
                <a:ea typeface="微软雅黑" panose="020B0503020204020204" pitchFamily="34" charset="-122"/>
              </a:rPr>
              <a:t>建设</a:t>
            </a:r>
            <a:r>
              <a:rPr lang="zh-CN" altLang="en-US" sz="2800" dirty="0">
                <a:ea typeface="微软雅黑" panose="020B0503020204020204" pitchFamily="34" charset="-122"/>
              </a:rPr>
              <a:t>等工作。</a:t>
            </a:r>
            <a:endParaRPr lang="en-US" altLang="zh-CN" sz="2800" dirty="0">
              <a:ea typeface="微软雅黑" panose="020B0503020204020204" pitchFamily="34" charset="-122"/>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2800" dirty="0">
              <a:ea typeface="微软雅黑" panose="020B0503020204020204" pitchFamily="34" charset="-122"/>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2800" dirty="0">
                <a:ea typeface="微软雅黑" panose="020B0503020204020204" pitchFamily="34" charset="-122"/>
              </a:rPr>
              <a:t>我的兴趣包括前端工程化、研发效率和自动化测试等，对此有兴趣的同学可以一起交流。</a:t>
            </a:r>
            <a:endParaRPr lang="en-US" altLang="zh-CN" sz="2800" dirty="0">
              <a:ea typeface="微软雅黑" panose="020B0503020204020204" pitchFamily="34" charset="-122"/>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2800" dirty="0">
              <a:ea typeface="微软雅黑" panose="020B0503020204020204" pitchFamily="34" charset="-122"/>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2800" dirty="0">
                <a:ea typeface="微软雅黑" panose="020B0503020204020204" pitchFamily="34" charset="-122"/>
              </a:rPr>
              <a:t>【40</a:t>
            </a:r>
            <a:r>
              <a:rPr lang="zh-CN" altLang="en-US" sz="2800" dirty="0">
                <a:ea typeface="微软雅黑" panose="020B0503020204020204" pitchFamily="34" charset="-122"/>
              </a:rPr>
              <a:t>‘’</a:t>
            </a:r>
            <a:r>
              <a:rPr lang="en-US" altLang="zh-CN" sz="2800" dirty="0">
                <a:ea typeface="微软雅黑" panose="020B0503020204020204" pitchFamily="34" charset="-122"/>
              </a:rPr>
              <a:t>】</a:t>
            </a: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2800" dirty="0">
                <a:ea typeface="微软雅黑" panose="020B0503020204020204" pitchFamily="34" charset="-122"/>
              </a:rPr>
              <a:t>---</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2800" dirty="0">
              <a:ea typeface="Calibri" panose="020F0502020204030204" pitchFamily="34" charset="0"/>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zh-CN" sz="2800" dirty="0">
                <a:ea typeface="Calibri" panose="020F0502020204030204" pitchFamily="34" charset="0"/>
              </a:rPr>
              <a:t>WEB</a:t>
            </a:r>
            <a:r>
              <a:rPr lang="zh-CN" altLang="zh-CN" sz="2800" dirty="0">
                <a:ea typeface="微软雅黑" panose="020B0503020204020204" pitchFamily="34" charset="-122"/>
              </a:rPr>
              <a:t>前端高级工程师。</a:t>
            </a:r>
            <a:r>
              <a:rPr lang="zh-CN" altLang="zh-CN" sz="2800" dirty="0">
                <a:ea typeface="Calibri" panose="020F0502020204030204" pitchFamily="34" charset="0"/>
              </a:rPr>
              <a:t>201</a:t>
            </a:r>
            <a:r>
              <a:rPr lang="en-US" altLang="zh-CN" sz="2800" dirty="0">
                <a:ea typeface="Calibri" panose="020F0502020204030204" pitchFamily="34" charset="0"/>
              </a:rPr>
              <a:t>3</a:t>
            </a:r>
            <a:r>
              <a:rPr lang="zh-CN" altLang="zh-CN" sz="2800" dirty="0">
                <a:ea typeface="微软雅黑" panose="020B0503020204020204" pitchFamily="34" charset="-122"/>
              </a:rPr>
              <a:t>年加入腾讯，先后负责过应用宝、花样直播和</a:t>
            </a:r>
            <a:r>
              <a:rPr lang="en-US" altLang="zh-CN" sz="2800" dirty="0">
                <a:ea typeface="Calibri" panose="020F0502020204030204" pitchFamily="34" charset="0"/>
              </a:rPr>
              <a:t>NOW</a:t>
            </a:r>
            <a:r>
              <a:rPr lang="zh-CN" altLang="zh-CN" sz="2800" dirty="0">
                <a:ea typeface="微软雅黑" panose="020B0503020204020204" pitchFamily="34" charset="-122"/>
              </a:rPr>
              <a:t>直播等业务，现为</a:t>
            </a:r>
            <a:r>
              <a:rPr lang="en-US" altLang="zh-CN" sz="2800" dirty="0">
                <a:ea typeface="Calibri" panose="020F0502020204030204" pitchFamily="34" charset="0"/>
              </a:rPr>
              <a:t>NOW</a:t>
            </a:r>
            <a:r>
              <a:rPr lang="zh-CN" altLang="zh-CN" sz="2800" dirty="0">
                <a:ea typeface="微软雅黑" panose="020B0503020204020204" pitchFamily="34" charset="-122"/>
              </a:rPr>
              <a:t>直播业务核心开发。目前负责团队基础组件与自动化测试建设。对前端工程化、自动化测试、网页性能优化等都有丰富经验。 </a:t>
            </a:r>
            <a:endParaRPr lang="zh-CN" altLang="en-US" dirty="0"/>
          </a:p>
          <a:p>
            <a:endParaRPr lang="zh-CN" altLang="en-US" b="1"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3</a:t>
            </a:fld>
            <a:endParaRPr kumimoji="1" lang="zh-CN" altLang="en-US"/>
          </a:p>
        </p:txBody>
      </p:sp>
    </p:spTree>
    <p:extLst>
      <p:ext uri="{BB962C8B-B14F-4D97-AF65-F5344CB8AC3E}">
        <p14:creationId xmlns:p14="http://schemas.microsoft.com/office/powerpoint/2010/main" val="220236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接下来我们讨论下单元测试。</a:t>
            </a: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30</a:t>
            </a:fld>
            <a:endParaRPr kumimoji="1" lang="zh-CN" altLang="en-US"/>
          </a:p>
        </p:txBody>
      </p:sp>
    </p:spTree>
    <p:extLst>
      <p:ext uri="{BB962C8B-B14F-4D97-AF65-F5344CB8AC3E}">
        <p14:creationId xmlns:p14="http://schemas.microsoft.com/office/powerpoint/2010/main" val="1784906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31</a:t>
            </a:fld>
            <a:endParaRPr kumimoji="1" lang="zh-CN" altLang="en-US"/>
          </a:p>
        </p:txBody>
      </p:sp>
    </p:spTree>
    <p:extLst>
      <p:ext uri="{BB962C8B-B14F-4D97-AF65-F5344CB8AC3E}">
        <p14:creationId xmlns:p14="http://schemas.microsoft.com/office/powerpoint/2010/main" val="2711833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32</a:t>
            </a:fld>
            <a:endParaRPr kumimoji="1" lang="zh-CN" altLang="en-US"/>
          </a:p>
        </p:txBody>
      </p:sp>
    </p:spTree>
    <p:extLst>
      <p:ext uri="{BB962C8B-B14F-4D97-AF65-F5344CB8AC3E}">
        <p14:creationId xmlns:p14="http://schemas.microsoft.com/office/powerpoint/2010/main" val="52838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这是我本次分享的大纲：</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第一部分先简单讨论一些 </a:t>
            </a:r>
            <a:r>
              <a:rPr lang="en-US" altLang="zh-CN" dirty="0"/>
              <a:t>web </a:t>
            </a:r>
            <a:r>
              <a:rPr lang="zh-CN" altLang="en-US" dirty="0"/>
              <a:t>自动化测试相关的话题；</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第二和第三部分则是分享我们在单元测试和端对端测试一些实践经验；</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最后有个简单小结。</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本次分享时间只有半个小时，抛砖引玉；我希望大家在听完之后，能够对自动化测试有一个基本的认识，并且有兴趣在自己的项目中尝试。</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a:t>
            </a:r>
            <a:r>
              <a:rPr lang="en-US" altLang="zh-CN" dirty="0"/>
              <a:t>10</a:t>
            </a:r>
            <a:r>
              <a:rPr lang="zh-CN" altLang="en-US" dirty="0"/>
              <a:t>‘’</a:t>
            </a:r>
            <a:r>
              <a:rPr lang="en-US" altLang="zh-CN" dirty="0"/>
              <a:t>】</a:t>
            </a: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dirty="0"/>
              <a:t>---</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我们团队负责的项目非常多，有一些重点项目甚至有上千万 </a:t>
            </a:r>
            <a:r>
              <a:rPr lang="en-US" altLang="zh-CN" dirty="0" err="1"/>
              <a:t>pv</a:t>
            </a:r>
            <a:r>
              <a:rPr lang="en-US" altLang="zh-CN" dirty="0"/>
              <a:t> </a:t>
            </a:r>
            <a:r>
              <a:rPr lang="zh-CN" altLang="en-US" dirty="0"/>
              <a:t>访问量。为了保证质量，我们引入了自动化测试，也踩了不少坑。</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4</a:t>
            </a:fld>
            <a:endParaRPr kumimoji="1" lang="zh-CN" altLang="en-US"/>
          </a:p>
        </p:txBody>
      </p:sp>
    </p:spTree>
    <p:extLst>
      <p:ext uri="{BB962C8B-B14F-4D97-AF65-F5344CB8AC3E}">
        <p14:creationId xmlns:p14="http://schemas.microsoft.com/office/powerpoint/2010/main" val="396529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首先，我们要正确认识 </a:t>
            </a:r>
            <a:r>
              <a:rPr lang="en-US" altLang="zh-CN" dirty="0"/>
              <a:t>web </a:t>
            </a:r>
            <a:r>
              <a:rPr lang="zh-CN" altLang="en-US" dirty="0"/>
              <a:t>自动化测试</a:t>
            </a: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5</a:t>
            </a:fld>
            <a:endParaRPr kumimoji="1" lang="zh-CN" altLang="en-US"/>
          </a:p>
        </p:txBody>
      </p:sp>
    </p:spTree>
    <p:extLst>
      <p:ext uri="{BB962C8B-B14F-4D97-AF65-F5344CB8AC3E}">
        <p14:creationId xmlns:p14="http://schemas.microsoft.com/office/powerpoint/2010/main" val="95891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需要明确的是，这里讨论的“测试”是指：开发同学作为主体来写测试用例的过程；而不是指隔壁负责测试的某个女同学哈。</a:t>
            </a:r>
            <a:endParaRPr lang="en-US" altLang="zh-CN" dirty="0"/>
          </a:p>
          <a:p>
            <a:endParaRPr lang="en-US" altLang="zh-CN" dirty="0"/>
          </a:p>
          <a:p>
            <a:endParaRPr lang="en-US" altLang="zh-CN" dirty="0"/>
          </a:p>
          <a:p>
            <a:r>
              <a:rPr lang="zh-CN" altLang="en-US" dirty="0"/>
              <a:t>即便之前从来没有写过测试用例，相信各位都有意或无意的使用了“测试”的方式。</a:t>
            </a:r>
            <a:endParaRPr lang="en-US" altLang="zh-CN" dirty="0"/>
          </a:p>
          <a:p>
            <a:endParaRPr lang="en-US" altLang="zh-CN" dirty="0"/>
          </a:p>
          <a:p>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例如我们写了某个方法，然后通过 </a:t>
            </a:r>
            <a:r>
              <a:rPr lang="en-US" altLang="zh-CN" dirty="0"/>
              <a:t>console.log </a:t>
            </a:r>
            <a:r>
              <a:rPr lang="zh-CN" altLang="en-US" dirty="0"/>
              <a:t>等手段来验证不同的输出会带来什么样的结果，这一种依赖“人工”来检验的“测试”。但如果让程序来代替“人工”检验，则这种行为就可称为“自动化测试” 。</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右下角的代码片段就是一段测试代码，看起来好像也没什么神秘的，所以完全不用害怕做自动化测试。</a:t>
            </a: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a:t>
            </a: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dirty="0"/>
              <a:t>---</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dirty="0"/>
              <a:t>右下角的代码是使用了 </a:t>
            </a:r>
            <a:r>
              <a:rPr lang="en-US" altLang="zh-CN" dirty="0"/>
              <a:t>Mocha </a:t>
            </a:r>
            <a:r>
              <a:rPr lang="zh-CN" altLang="en-US" dirty="0"/>
              <a:t>测试框架运行，且使用了 </a:t>
            </a:r>
            <a:r>
              <a:rPr lang="en-US" altLang="zh-CN" dirty="0"/>
              <a:t>Chai </a:t>
            </a:r>
            <a:r>
              <a:rPr lang="zh-CN" altLang="en-US" dirty="0"/>
              <a:t>作为断言库的测试代码片段。虽然可能你对“测试框架”、“断言”什么的一无所知，但仔细看这里的代码，其实它也没什么神秘的，所以完全不用害怕写测试用例有多难。</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6</a:t>
            </a:fld>
            <a:endParaRPr kumimoji="1" lang="zh-CN" altLang="en-US"/>
          </a:p>
        </p:txBody>
      </p:sp>
    </p:spTree>
    <p:extLst>
      <p:ext uri="{BB962C8B-B14F-4D97-AF65-F5344CB8AC3E}">
        <p14:creationId xmlns:p14="http://schemas.microsoft.com/office/powerpoint/2010/main" val="348040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010" b="0" i="0" kern="1200" dirty="0">
                <a:solidFill>
                  <a:schemeClr val="tx1"/>
                </a:solidFill>
                <a:effectLst/>
                <a:latin typeface="+mn-lt"/>
                <a:ea typeface="+mn-ea"/>
                <a:cs typeface="+mn-cs"/>
              </a:rPr>
              <a:t>说到测试，首先解释下常见的测试方法，包括：黑盒测试、白盒测试和灰盒测试。</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r>
              <a:rPr lang="zh-CN" altLang="en-US" sz="3010" b="0" i="0" kern="1200" dirty="0">
                <a:solidFill>
                  <a:schemeClr val="tx1"/>
                </a:solidFill>
                <a:effectLst/>
                <a:latin typeface="+mn-lt"/>
                <a:ea typeface="+mn-ea"/>
                <a:cs typeface="+mn-cs"/>
              </a:rPr>
              <a:t>它们的区别从这里的示意图可以基本看出。</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r>
              <a:rPr lang="en-US" altLang="zh-CN" sz="3010" b="0" i="0" kern="1200" dirty="0">
                <a:solidFill>
                  <a:schemeClr val="tx1"/>
                </a:solidFill>
                <a:effectLst/>
                <a:latin typeface="+mn-lt"/>
                <a:ea typeface="+mn-ea"/>
                <a:cs typeface="+mn-cs"/>
              </a:rPr>
              <a:t>1. </a:t>
            </a:r>
            <a:r>
              <a:rPr lang="zh-CN" altLang="en-US" sz="3010" b="0" i="0" kern="1200" dirty="0">
                <a:solidFill>
                  <a:schemeClr val="tx1"/>
                </a:solidFill>
                <a:effectLst/>
                <a:latin typeface="+mn-lt"/>
                <a:ea typeface="+mn-ea"/>
                <a:cs typeface="+mn-cs"/>
              </a:rPr>
              <a:t>做黑盒测试时，我们将被测程序当作一个黑盒子，不用关心是程序内部是怎么实现，指定的输入产生预期的结果就行。我们的测试人员大多数使用的就是黑盒测试；</a:t>
            </a:r>
            <a:endParaRPr lang="en-US" altLang="zh-CN" sz="3010" b="0" i="0" kern="1200" dirty="0">
              <a:solidFill>
                <a:schemeClr val="tx1"/>
              </a:solidFill>
              <a:effectLst/>
              <a:latin typeface="+mn-lt"/>
              <a:ea typeface="+mn-ea"/>
              <a:cs typeface="+mn-cs"/>
            </a:endParaRPr>
          </a:p>
          <a:p>
            <a:r>
              <a:rPr lang="en-US" altLang="zh-CN" sz="3010" b="0" i="0" kern="1200" dirty="0">
                <a:solidFill>
                  <a:schemeClr val="tx1"/>
                </a:solidFill>
                <a:effectLst/>
                <a:latin typeface="+mn-lt"/>
                <a:ea typeface="+mn-ea"/>
                <a:cs typeface="+mn-cs"/>
              </a:rPr>
              <a:t>2. </a:t>
            </a:r>
            <a:r>
              <a:rPr lang="zh-CN" altLang="en-US" sz="3010" b="0" i="0" kern="1200" dirty="0">
                <a:solidFill>
                  <a:schemeClr val="tx1"/>
                </a:solidFill>
                <a:effectLst/>
                <a:latin typeface="+mn-lt"/>
                <a:ea typeface="+mn-ea"/>
                <a:cs typeface="+mn-cs"/>
              </a:rPr>
              <a:t>白盒测试则不一样，我们必须全面了解程序内部逻辑结构，穷举所有逻辑路径进行测试，因此它更适合开发同学使用。我们常提到的单元测试一般就使用白盒测试；</a:t>
            </a:r>
            <a:endParaRPr lang="en-US" altLang="zh-CN" sz="3010" b="0" i="0" kern="1200" dirty="0">
              <a:solidFill>
                <a:schemeClr val="tx1"/>
              </a:solidFill>
              <a:effectLst/>
              <a:latin typeface="+mn-lt"/>
              <a:ea typeface="+mn-ea"/>
              <a:cs typeface="+mn-cs"/>
            </a:endParaRPr>
          </a:p>
          <a:p>
            <a:r>
              <a:rPr lang="en-US" altLang="zh-CN" sz="3010" b="0" i="0" kern="1200" dirty="0">
                <a:solidFill>
                  <a:schemeClr val="tx1"/>
                </a:solidFill>
                <a:effectLst/>
                <a:latin typeface="+mn-lt"/>
                <a:ea typeface="+mn-ea"/>
                <a:cs typeface="+mn-cs"/>
              </a:rPr>
              <a:t>3. </a:t>
            </a:r>
            <a:r>
              <a:rPr lang="zh-CN" altLang="en-US" sz="3010" b="0" i="0" kern="1200" dirty="0">
                <a:solidFill>
                  <a:schemeClr val="tx1"/>
                </a:solidFill>
                <a:effectLst/>
                <a:latin typeface="+mn-lt"/>
                <a:ea typeface="+mn-ea"/>
                <a:cs typeface="+mn-cs"/>
              </a:rPr>
              <a:t>灰盒测试更像是白盒测试和黑盒测试的混合测试；</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r>
              <a:rPr lang="en-US" altLang="zh-CN" dirty="0"/>
              <a:t>【3</a:t>
            </a:r>
            <a:r>
              <a:rPr lang="zh-CN" altLang="en-US" dirty="0"/>
              <a:t>’</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7</a:t>
            </a:fld>
            <a:endParaRPr kumimoji="1" lang="zh-CN" altLang="en-US"/>
          </a:p>
        </p:txBody>
      </p:sp>
    </p:spTree>
    <p:extLst>
      <p:ext uri="{BB962C8B-B14F-4D97-AF65-F5344CB8AC3E}">
        <p14:creationId xmlns:p14="http://schemas.microsoft.com/office/powerpoint/2010/main" val="1340028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而从开发模式来说，主要有 </a:t>
            </a:r>
            <a:r>
              <a:rPr lang="en-US" altLang="zh-CN" sz="3010" b="0" i="0" kern="1200" dirty="0">
                <a:solidFill>
                  <a:schemeClr val="tx1"/>
                </a:solidFill>
                <a:effectLst/>
                <a:latin typeface="+mn-lt"/>
                <a:ea typeface="+mn-ea"/>
                <a:cs typeface="+mn-cs"/>
              </a:rPr>
              <a:t>TDD </a:t>
            </a:r>
            <a:r>
              <a:rPr lang="zh-CN" altLang="en-US" sz="3010" b="0" i="0" kern="1200" dirty="0">
                <a:solidFill>
                  <a:schemeClr val="tx1"/>
                </a:solidFill>
                <a:effectLst/>
                <a:latin typeface="+mn-lt"/>
                <a:ea typeface="+mn-ea"/>
                <a:cs typeface="+mn-cs"/>
              </a:rPr>
              <a:t>和 </a:t>
            </a:r>
            <a:r>
              <a:rPr lang="en-US" altLang="zh-CN" sz="3010" b="0" i="0" kern="1200" dirty="0">
                <a:solidFill>
                  <a:schemeClr val="tx1"/>
                </a:solidFill>
                <a:effectLst/>
                <a:latin typeface="+mn-lt"/>
                <a:ea typeface="+mn-ea"/>
                <a:cs typeface="+mn-cs"/>
              </a:rPr>
              <a:t>BDD </a:t>
            </a:r>
            <a:r>
              <a:rPr lang="zh-CN" altLang="en-US" sz="3010" b="0" i="0" kern="1200" dirty="0">
                <a:solidFill>
                  <a:schemeClr val="tx1"/>
                </a:solidFill>
                <a:effectLst/>
                <a:latin typeface="+mn-lt"/>
                <a:ea typeface="+mn-ea"/>
                <a:cs typeface="+mn-cs"/>
              </a:rPr>
              <a:t>两者：</a:t>
            </a:r>
            <a:r>
              <a:rPr lang="en-US" altLang="zh-CN" sz="3010" b="0" i="0" kern="1200" dirty="0">
                <a:solidFill>
                  <a:schemeClr val="tx1"/>
                </a:solidFill>
                <a:effectLst/>
                <a:latin typeface="+mn-lt"/>
                <a:ea typeface="+mn-ea"/>
                <a:cs typeface="+mn-cs"/>
              </a:rPr>
              <a:t>TDD</a:t>
            </a:r>
            <a:r>
              <a:rPr lang="zh-CN" altLang="en-US" sz="3010" b="0" i="0" kern="1200" dirty="0">
                <a:solidFill>
                  <a:schemeClr val="tx1"/>
                </a:solidFill>
                <a:effectLst/>
                <a:latin typeface="+mn-lt"/>
                <a:ea typeface="+mn-ea"/>
                <a:cs typeface="+mn-cs"/>
              </a:rPr>
              <a:t>是测试驱动开发，而</a:t>
            </a:r>
            <a:r>
              <a:rPr lang="en-US" altLang="zh-CN" sz="3010" b="0" i="0" kern="1200" dirty="0">
                <a:solidFill>
                  <a:schemeClr val="tx1"/>
                </a:solidFill>
                <a:effectLst/>
                <a:latin typeface="+mn-lt"/>
                <a:ea typeface="+mn-ea"/>
                <a:cs typeface="+mn-cs"/>
              </a:rPr>
              <a:t>BDD</a:t>
            </a:r>
            <a:r>
              <a:rPr lang="zh-CN" altLang="en-US" sz="3010" b="0" i="0" kern="1200" dirty="0">
                <a:solidFill>
                  <a:schemeClr val="tx1"/>
                </a:solidFill>
                <a:effectLst/>
                <a:latin typeface="+mn-lt"/>
                <a:ea typeface="+mn-ea"/>
                <a:cs typeface="+mn-cs"/>
              </a:rPr>
              <a:t>是行为驱动开发。</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有点绕口，但如果要简单的理解，则可以认为 </a:t>
            </a:r>
            <a:r>
              <a:rPr lang="en-US" altLang="zh-CN" sz="3010" b="0" i="0" kern="1200" dirty="0">
                <a:solidFill>
                  <a:schemeClr val="tx1"/>
                </a:solidFill>
                <a:effectLst/>
                <a:latin typeface="+mn-lt"/>
                <a:ea typeface="+mn-ea"/>
                <a:cs typeface="+mn-cs"/>
              </a:rPr>
              <a:t>TDD </a:t>
            </a:r>
            <a:r>
              <a:rPr lang="zh-CN" altLang="en-US" sz="3010" b="0" i="0" kern="1200" dirty="0">
                <a:solidFill>
                  <a:schemeClr val="tx1"/>
                </a:solidFill>
                <a:effectLst/>
                <a:latin typeface="+mn-lt"/>
                <a:ea typeface="+mn-ea"/>
                <a:cs typeface="+mn-cs"/>
              </a:rPr>
              <a:t>模式是先写测试用例，再开发功能；而</a:t>
            </a:r>
            <a:r>
              <a:rPr lang="en-US" altLang="zh-CN" sz="3010" b="0" i="0" kern="1200" dirty="0">
                <a:solidFill>
                  <a:schemeClr val="tx1"/>
                </a:solidFill>
                <a:effectLst/>
                <a:latin typeface="+mn-lt"/>
                <a:ea typeface="+mn-ea"/>
                <a:cs typeface="+mn-cs"/>
              </a:rPr>
              <a:t>BDD</a:t>
            </a:r>
            <a:r>
              <a:rPr lang="zh-CN" altLang="en-US" sz="3010" b="0" i="0" kern="1200" dirty="0">
                <a:solidFill>
                  <a:schemeClr val="tx1"/>
                </a:solidFill>
                <a:effectLst/>
                <a:latin typeface="+mn-lt"/>
                <a:ea typeface="+mn-ea"/>
                <a:cs typeface="+mn-cs"/>
              </a:rPr>
              <a:t>模式则相反。</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3010" b="0" i="0" kern="1200" dirty="0">
                <a:solidFill>
                  <a:schemeClr val="tx1"/>
                </a:solidFill>
                <a:effectLst/>
                <a:latin typeface="+mn-lt"/>
                <a:ea typeface="+mn-ea"/>
                <a:cs typeface="+mn-cs"/>
              </a:rPr>
              <a:t>---</a:t>
            </a: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3010" b="0" i="0" kern="1200" dirty="0">
                <a:solidFill>
                  <a:schemeClr val="tx1"/>
                </a:solidFill>
                <a:effectLst/>
                <a:latin typeface="+mn-lt"/>
                <a:ea typeface="+mn-ea"/>
                <a:cs typeface="+mn-cs"/>
              </a:rPr>
              <a:t>TDD</a:t>
            </a:r>
            <a:r>
              <a:rPr lang="zh-CN" altLang="en-US" sz="3010" b="0" i="0" kern="1200" dirty="0">
                <a:solidFill>
                  <a:schemeClr val="tx1"/>
                </a:solidFill>
                <a:effectLst/>
                <a:latin typeface="+mn-lt"/>
                <a:ea typeface="+mn-ea"/>
                <a:cs typeface="+mn-cs"/>
              </a:rPr>
              <a:t>指的是</a:t>
            </a:r>
            <a:r>
              <a:rPr lang="en-US" altLang="zh-CN" sz="3010" b="0" i="0" kern="1200" dirty="0">
                <a:solidFill>
                  <a:schemeClr val="tx1"/>
                </a:solidFill>
                <a:effectLst/>
                <a:latin typeface="+mn-lt"/>
                <a:ea typeface="+mn-ea"/>
                <a:cs typeface="+mn-cs"/>
              </a:rPr>
              <a:t>Test Drive Development</a:t>
            </a:r>
            <a:r>
              <a:rPr lang="zh-CN" altLang="en-US" sz="3010" b="0" i="0" kern="1200" dirty="0">
                <a:solidFill>
                  <a:schemeClr val="tx1"/>
                </a:solidFill>
                <a:effectLst/>
                <a:latin typeface="+mn-lt"/>
                <a:ea typeface="+mn-ea"/>
                <a:cs typeface="+mn-cs"/>
              </a:rPr>
              <a:t>，测试驱动开发，也就是说我们可以从测试的角度来检验整个项目。大概的流程是先针对每个功能点抽象出接口代码，然后编写单元测试代码，接下来实现接口，运行单元测试代码，循环此过程，直到整个单元测试都通过。这一点和敏捷开发有类似之处。</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3010" b="0" i="0" kern="1200" dirty="0">
                <a:solidFill>
                  <a:schemeClr val="tx1"/>
                </a:solidFill>
                <a:effectLst/>
                <a:latin typeface="+mn-lt"/>
                <a:ea typeface="+mn-ea"/>
                <a:cs typeface="+mn-cs"/>
              </a:rPr>
              <a:t>BDD</a:t>
            </a:r>
            <a:r>
              <a:rPr lang="zh-CN" altLang="en-US" sz="3010" b="0" i="0" kern="1200" dirty="0">
                <a:solidFill>
                  <a:schemeClr val="tx1"/>
                </a:solidFill>
                <a:effectLst/>
                <a:latin typeface="+mn-lt"/>
                <a:ea typeface="+mn-ea"/>
                <a:cs typeface="+mn-cs"/>
              </a:rPr>
              <a:t>指的是</a:t>
            </a:r>
            <a:r>
              <a:rPr lang="en-US" altLang="zh-CN" sz="3010" b="0" i="0" kern="1200" dirty="0">
                <a:solidFill>
                  <a:schemeClr val="tx1"/>
                </a:solidFill>
                <a:effectLst/>
                <a:latin typeface="+mn-lt"/>
                <a:ea typeface="+mn-ea"/>
                <a:cs typeface="+mn-cs"/>
              </a:rPr>
              <a:t>Behavior Drive Development</a:t>
            </a:r>
            <a:r>
              <a:rPr lang="zh-CN" altLang="en-US" sz="3010" b="0" i="0" kern="1200" dirty="0">
                <a:solidFill>
                  <a:schemeClr val="tx1"/>
                </a:solidFill>
                <a:effectLst/>
                <a:latin typeface="+mn-lt"/>
                <a:ea typeface="+mn-ea"/>
                <a:cs typeface="+mn-cs"/>
              </a:rPr>
              <a:t>，也就是行为驱动开发，用自然语言来描述它应该如何运行，然后抽象出能达成共识的规范。</a:t>
            </a:r>
            <a:endParaRPr lang="en-US" altLang="zh-CN" sz="301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8</a:t>
            </a:fld>
            <a:endParaRPr kumimoji="1" lang="zh-CN" altLang="en-US"/>
          </a:p>
        </p:txBody>
      </p:sp>
    </p:spTree>
    <p:extLst>
      <p:ext uri="{BB962C8B-B14F-4D97-AF65-F5344CB8AC3E}">
        <p14:creationId xmlns:p14="http://schemas.microsoft.com/office/powerpoint/2010/main" val="124963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言归正传，有同学可能会有疑问：需求有测试同学在负责，那有什么理由还需要开发同学自己写测试用例呢？</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让我们来捋一捋：</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写测试用例的代价有：人力成本和学习成本等；</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zh-CN" altLang="en-US" sz="3010" b="0" i="0" kern="1200" dirty="0">
                <a:solidFill>
                  <a:schemeClr val="tx1"/>
                </a:solidFill>
                <a:effectLst/>
                <a:latin typeface="+mn-lt"/>
                <a:ea typeface="+mn-ea"/>
                <a:cs typeface="+mn-cs"/>
              </a:rPr>
              <a:t>而可预期的好处，我个人认为有三点比较重要：</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r>
              <a:rPr lang="en-US" altLang="zh-CN" sz="3010" b="0" i="0" kern="1200" dirty="0">
                <a:solidFill>
                  <a:schemeClr val="tx1"/>
                </a:solidFill>
                <a:effectLst/>
                <a:latin typeface="+mn-lt"/>
                <a:ea typeface="+mn-ea"/>
                <a:cs typeface="+mn-cs"/>
              </a:rPr>
              <a:t>1. </a:t>
            </a:r>
            <a:r>
              <a:rPr lang="zh-CN" altLang="en-US" sz="3010" b="0" i="0" kern="1200" dirty="0">
                <a:solidFill>
                  <a:schemeClr val="tx1"/>
                </a:solidFill>
                <a:effectLst/>
                <a:latin typeface="+mn-lt"/>
                <a:ea typeface="+mn-ea"/>
                <a:cs typeface="+mn-cs"/>
              </a:rPr>
              <a:t>增加程序信任度。君不见几乎所有开源的项目都会有测试用例，你大概也不会去使用一个没有测试用例的开源组件吧？</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3010" b="0" i="0" kern="1200" dirty="0">
                <a:solidFill>
                  <a:schemeClr val="tx1"/>
                </a:solidFill>
                <a:effectLst/>
                <a:latin typeface="+mn-lt"/>
                <a:ea typeface="+mn-ea"/>
                <a:cs typeface="+mn-cs"/>
              </a:rPr>
              <a:t>2. </a:t>
            </a:r>
            <a:r>
              <a:rPr lang="zh-CN" altLang="en-US" sz="3010" b="0" i="0" kern="1200" dirty="0">
                <a:solidFill>
                  <a:schemeClr val="tx1"/>
                </a:solidFill>
                <a:effectLst/>
                <a:latin typeface="+mn-lt"/>
                <a:ea typeface="+mn-ea"/>
                <a:cs typeface="+mn-cs"/>
              </a:rPr>
              <a:t>回归测试的时候更方便。所谓的回归测试，指的是测试同学提出了</a:t>
            </a:r>
            <a:r>
              <a:rPr lang="en-US" altLang="zh-CN" sz="3010" b="0" i="0" kern="1200" dirty="0">
                <a:solidFill>
                  <a:schemeClr val="tx1"/>
                </a:solidFill>
                <a:effectLst/>
                <a:latin typeface="+mn-lt"/>
                <a:ea typeface="+mn-ea"/>
                <a:cs typeface="+mn-cs"/>
              </a:rPr>
              <a:t>bug</a:t>
            </a:r>
            <a:r>
              <a:rPr lang="zh-CN" altLang="en-US" sz="3010" b="0" i="0" kern="1200" dirty="0">
                <a:solidFill>
                  <a:schemeClr val="tx1"/>
                </a:solidFill>
                <a:effectLst/>
                <a:latin typeface="+mn-lt"/>
                <a:ea typeface="+mn-ea"/>
                <a:cs typeface="+mn-cs"/>
              </a:rPr>
              <a:t>单，开发解决了</a:t>
            </a:r>
            <a:r>
              <a:rPr lang="en-US" altLang="zh-CN" sz="3010" b="0" i="0" kern="1200" dirty="0">
                <a:solidFill>
                  <a:schemeClr val="tx1"/>
                </a:solidFill>
                <a:effectLst/>
                <a:latin typeface="+mn-lt"/>
                <a:ea typeface="+mn-ea"/>
                <a:cs typeface="+mn-cs"/>
              </a:rPr>
              <a:t>bug</a:t>
            </a:r>
            <a:r>
              <a:rPr lang="zh-CN" altLang="en-US" sz="3010" b="0" i="0" kern="1200" dirty="0">
                <a:solidFill>
                  <a:schemeClr val="tx1"/>
                </a:solidFill>
                <a:effectLst/>
                <a:latin typeface="+mn-lt"/>
                <a:ea typeface="+mn-ea"/>
                <a:cs typeface="+mn-cs"/>
              </a:rPr>
              <a:t>，然后再转给测试同学验证是否已解决的过程。谁都不想修改一个</a:t>
            </a:r>
            <a:r>
              <a:rPr lang="en-US" altLang="zh-CN" sz="3010" b="0" i="0" kern="1200" dirty="0">
                <a:solidFill>
                  <a:schemeClr val="tx1"/>
                </a:solidFill>
                <a:effectLst/>
                <a:latin typeface="+mn-lt"/>
                <a:ea typeface="+mn-ea"/>
                <a:cs typeface="+mn-cs"/>
              </a:rPr>
              <a:t>bug</a:t>
            </a:r>
            <a:r>
              <a:rPr lang="zh-CN" altLang="en-US" sz="3010" b="0" i="0" kern="1200" dirty="0">
                <a:solidFill>
                  <a:schemeClr val="tx1"/>
                </a:solidFill>
                <a:effectLst/>
                <a:latin typeface="+mn-lt"/>
                <a:ea typeface="+mn-ea"/>
                <a:cs typeface="+mn-cs"/>
              </a:rPr>
              <a:t>却带来新的</a:t>
            </a:r>
            <a:r>
              <a:rPr lang="en-US" altLang="zh-CN" sz="3010" b="0" i="0" kern="1200" dirty="0">
                <a:solidFill>
                  <a:schemeClr val="tx1"/>
                </a:solidFill>
                <a:effectLst/>
                <a:latin typeface="+mn-lt"/>
                <a:ea typeface="+mn-ea"/>
                <a:cs typeface="+mn-cs"/>
              </a:rPr>
              <a:t>bug</a:t>
            </a:r>
            <a:r>
              <a:rPr lang="zh-CN" altLang="en-US" sz="3010" b="0" i="0" kern="1200" dirty="0">
                <a:solidFill>
                  <a:schemeClr val="tx1"/>
                </a:solidFill>
                <a:effectLst/>
                <a:latin typeface="+mn-lt"/>
                <a:ea typeface="+mn-ea"/>
                <a:cs typeface="+mn-cs"/>
              </a:rPr>
              <a:t>。测试用例可能无法帮你发现主动问题，但是可以保证已修改好的问题不会再复现。</a:t>
            </a:r>
            <a:endParaRPr lang="en-US" altLang="zh-CN" sz="3010" b="0" i="0" kern="1200" dirty="0">
              <a:solidFill>
                <a:schemeClr val="tx1"/>
              </a:solidFill>
              <a:effectLst/>
              <a:latin typeface="+mn-lt"/>
              <a:ea typeface="+mn-ea"/>
              <a:cs typeface="+mn-cs"/>
            </a:endParaRPr>
          </a:p>
          <a:p>
            <a:pPr marL="0" marR="0" lvl="0" indent="0" algn="l" defTabSz="2293828" rtl="0" eaLnBrk="1" fontAlgn="auto" latinLnBrk="0" hangingPunct="1">
              <a:lnSpc>
                <a:spcPct val="100000"/>
              </a:lnSpc>
              <a:spcBef>
                <a:spcPts val="0"/>
              </a:spcBef>
              <a:spcAft>
                <a:spcPts val="0"/>
              </a:spcAft>
              <a:buClrTx/>
              <a:buSzTx/>
              <a:buFontTx/>
              <a:buNone/>
              <a:tabLst/>
              <a:defRPr/>
            </a:pPr>
            <a:r>
              <a:rPr lang="en-US" altLang="zh-CN" sz="3010" b="0" i="0" kern="1200" dirty="0">
                <a:solidFill>
                  <a:schemeClr val="tx1"/>
                </a:solidFill>
                <a:effectLst/>
                <a:latin typeface="+mn-lt"/>
                <a:ea typeface="+mn-ea"/>
                <a:cs typeface="+mn-cs"/>
              </a:rPr>
              <a:t>3. </a:t>
            </a:r>
            <a:r>
              <a:rPr lang="zh-CN" altLang="en-US" sz="3010" b="0" i="0" kern="1200" dirty="0">
                <a:solidFill>
                  <a:schemeClr val="tx1"/>
                </a:solidFill>
                <a:effectLst/>
                <a:latin typeface="+mn-lt"/>
                <a:ea typeface="+mn-ea"/>
                <a:cs typeface="+mn-cs"/>
              </a:rPr>
              <a:t>我们做的是白盒测试，可以弥补黑盒测试的局限，保证程序的质量。</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r>
              <a:rPr lang="zh-CN" altLang="en-US" sz="3010" b="0" i="0" kern="1200" dirty="0">
                <a:solidFill>
                  <a:schemeClr val="tx1"/>
                </a:solidFill>
                <a:effectLst/>
                <a:latin typeface="+mn-lt"/>
                <a:ea typeface="+mn-ea"/>
                <a:cs typeface="+mn-cs"/>
              </a:rPr>
              <a:t>如果你还在犹豫这个天平如何倾斜，那么不妨看一下我们在自动化测试中的一些实践经验，希望能够给大家带来一些参考。</a:t>
            </a:r>
            <a:endParaRPr lang="en-US" altLang="zh-CN" sz="3010" b="0" i="0" kern="1200" dirty="0">
              <a:solidFill>
                <a:schemeClr val="tx1"/>
              </a:solidFill>
              <a:effectLst/>
              <a:latin typeface="+mn-lt"/>
              <a:ea typeface="+mn-ea"/>
              <a:cs typeface="+mn-cs"/>
            </a:endParaRPr>
          </a:p>
          <a:p>
            <a:endParaRPr lang="en-US" altLang="zh-CN" sz="3010" b="0" i="0" kern="1200" dirty="0">
              <a:solidFill>
                <a:schemeClr val="tx1"/>
              </a:solidFill>
              <a:effectLst/>
              <a:latin typeface="+mn-lt"/>
              <a:ea typeface="+mn-ea"/>
              <a:cs typeface="+mn-cs"/>
            </a:endParaRPr>
          </a:p>
          <a:p>
            <a:r>
              <a:rPr lang="en-US" altLang="zh-CN" sz="3010" b="0" i="0" kern="1200" dirty="0">
                <a:solidFill>
                  <a:schemeClr val="tx1"/>
                </a:solidFill>
                <a:effectLst/>
                <a:latin typeface="+mn-lt"/>
                <a:ea typeface="+mn-ea"/>
                <a:cs typeface="+mn-cs"/>
              </a:rPr>
              <a:t>【5</a:t>
            </a:r>
            <a:r>
              <a:rPr lang="zh-CN" altLang="en-US" sz="3010" b="0" i="0" kern="1200" dirty="0">
                <a:solidFill>
                  <a:schemeClr val="tx1"/>
                </a:solidFill>
                <a:effectLst/>
                <a:latin typeface="+mn-lt"/>
                <a:ea typeface="+mn-ea"/>
                <a:cs typeface="+mn-cs"/>
              </a:rPr>
              <a:t>‘</a:t>
            </a:r>
            <a:r>
              <a:rPr lang="en-US" altLang="zh-CN" sz="3010" b="0" i="0" kern="1200" dirty="0">
                <a:solidFill>
                  <a:schemeClr val="tx1"/>
                </a:solidFill>
                <a:effectLst/>
                <a:latin typeface="+mn-lt"/>
                <a:ea typeface="+mn-ea"/>
                <a:cs typeface="+mn-cs"/>
              </a:rPr>
              <a:t>】</a:t>
            </a:r>
          </a:p>
        </p:txBody>
      </p:sp>
      <p:sp>
        <p:nvSpPr>
          <p:cNvPr id="4" name="灯片编号占位符 3"/>
          <p:cNvSpPr>
            <a:spLocks noGrp="1"/>
          </p:cNvSpPr>
          <p:nvPr>
            <p:ph type="sldNum" sz="quarter" idx="5"/>
          </p:nvPr>
        </p:nvSpPr>
        <p:spPr/>
        <p:txBody>
          <a:bodyPr/>
          <a:lstStyle/>
          <a:p>
            <a:fld id="{7B813EE3-A7AA-A94F-8D5C-649E4F198F48}" type="slidenum">
              <a:rPr kumimoji="1" lang="zh-CN" altLang="en-US" smtClean="0"/>
              <a:t>9</a:t>
            </a:fld>
            <a:endParaRPr kumimoji="1" lang="zh-CN" altLang="en-US"/>
          </a:p>
        </p:txBody>
      </p:sp>
    </p:spTree>
    <p:extLst>
      <p:ext uri="{BB962C8B-B14F-4D97-AF65-F5344CB8AC3E}">
        <p14:creationId xmlns:p14="http://schemas.microsoft.com/office/powerpoint/2010/main" val="369298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049911" y="2356703"/>
            <a:ext cx="24299466" cy="5013407"/>
          </a:xfrm>
        </p:spPr>
        <p:txBody>
          <a:bodyPr anchor="b"/>
          <a:lstStyle>
            <a:lvl1pPr algn="ctr">
              <a:defRPr sz="12599"/>
            </a:lvl1pPr>
          </a:lstStyle>
          <a:p>
            <a:r>
              <a:rPr lang="zh-CN" altLang="en-US"/>
              <a:t>单击此处编辑母版标题样式</a:t>
            </a:r>
            <a:endParaRPr lang="en-US" dirty="0"/>
          </a:p>
        </p:txBody>
      </p:sp>
      <p:sp>
        <p:nvSpPr>
          <p:cNvPr id="3" name="Subtitle 2"/>
          <p:cNvSpPr>
            <a:spLocks noGrp="1"/>
          </p:cNvSpPr>
          <p:nvPr>
            <p:ph type="subTitle" idx="1"/>
          </p:nvPr>
        </p:nvSpPr>
        <p:spPr>
          <a:xfrm>
            <a:off x="4049911" y="7563446"/>
            <a:ext cx="24299466" cy="3476717"/>
          </a:xfrm>
        </p:spPr>
        <p:txBody>
          <a:bodyPr/>
          <a:lstStyle>
            <a:lvl1pPr marL="0" indent="0" algn="ctr">
              <a:buNone/>
              <a:defRPr sz="5040"/>
            </a:lvl1pPr>
            <a:lvl2pPr marL="960029" indent="0" algn="ctr">
              <a:buNone/>
              <a:defRPr sz="4200"/>
            </a:lvl2pPr>
            <a:lvl3pPr marL="1920057" indent="0" algn="ctr">
              <a:buNone/>
              <a:defRPr sz="3780"/>
            </a:lvl3pPr>
            <a:lvl4pPr marL="2880086" indent="0" algn="ctr">
              <a:buNone/>
              <a:defRPr sz="3360"/>
            </a:lvl4pPr>
            <a:lvl5pPr marL="3840114" indent="0" algn="ctr">
              <a:buNone/>
              <a:defRPr sz="3360"/>
            </a:lvl5pPr>
            <a:lvl6pPr marL="4800143" indent="0" algn="ctr">
              <a:buNone/>
              <a:defRPr sz="3360"/>
            </a:lvl6pPr>
            <a:lvl7pPr marL="5760171" indent="0" algn="ctr">
              <a:buNone/>
              <a:defRPr sz="3360"/>
            </a:lvl7pPr>
            <a:lvl8pPr marL="6720200" indent="0" algn="ctr">
              <a:buNone/>
              <a:defRPr sz="3360"/>
            </a:lvl8pPr>
            <a:lvl9pPr marL="7680228" indent="0" algn="ctr">
              <a:buNone/>
              <a:defRPr sz="336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390998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149747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1" y="766678"/>
            <a:ext cx="6986096" cy="1220351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227451" y="766678"/>
            <a:ext cx="20553298" cy="12203515"/>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459189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3617300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210576" y="3590055"/>
            <a:ext cx="27944386" cy="5990088"/>
          </a:xfrm>
        </p:spPr>
        <p:txBody>
          <a:bodyPr anchor="b"/>
          <a:lstStyle>
            <a:lvl1pPr>
              <a:defRPr sz="12599"/>
            </a:lvl1pPr>
          </a:lstStyle>
          <a:p>
            <a:r>
              <a:rPr lang="zh-CN" altLang="en-US"/>
              <a:t>单击此处编辑母版标题样式</a:t>
            </a:r>
            <a:endParaRPr lang="en-US" dirty="0"/>
          </a:p>
        </p:txBody>
      </p:sp>
      <p:sp>
        <p:nvSpPr>
          <p:cNvPr id="3" name="Text Placeholder 2"/>
          <p:cNvSpPr>
            <a:spLocks noGrp="1"/>
          </p:cNvSpPr>
          <p:nvPr>
            <p:ph type="body" idx="1"/>
          </p:nvPr>
        </p:nvSpPr>
        <p:spPr>
          <a:xfrm>
            <a:off x="2210576" y="9636811"/>
            <a:ext cx="27944386" cy="3150046"/>
          </a:xfrm>
        </p:spPr>
        <p:txBody>
          <a:bodyPr/>
          <a:lstStyle>
            <a:lvl1pPr marL="0" indent="0">
              <a:buNone/>
              <a:defRPr sz="5040">
                <a:solidFill>
                  <a:schemeClr val="tx1">
                    <a:tint val="75000"/>
                  </a:schemeClr>
                </a:solidFill>
              </a:defRPr>
            </a:lvl1pPr>
            <a:lvl2pPr marL="960029" indent="0">
              <a:buNone/>
              <a:defRPr sz="4200">
                <a:solidFill>
                  <a:schemeClr val="tx1">
                    <a:tint val="75000"/>
                  </a:schemeClr>
                </a:solidFill>
              </a:defRPr>
            </a:lvl2pPr>
            <a:lvl3pPr marL="1920057" indent="0">
              <a:buNone/>
              <a:defRPr sz="3780">
                <a:solidFill>
                  <a:schemeClr val="tx1">
                    <a:tint val="75000"/>
                  </a:schemeClr>
                </a:solidFill>
              </a:defRPr>
            </a:lvl3pPr>
            <a:lvl4pPr marL="2880086" indent="0">
              <a:buNone/>
              <a:defRPr sz="3360">
                <a:solidFill>
                  <a:schemeClr val="tx1">
                    <a:tint val="75000"/>
                  </a:schemeClr>
                </a:solidFill>
              </a:defRPr>
            </a:lvl4pPr>
            <a:lvl5pPr marL="3840114" indent="0">
              <a:buNone/>
              <a:defRPr sz="3360">
                <a:solidFill>
                  <a:schemeClr val="tx1">
                    <a:tint val="75000"/>
                  </a:schemeClr>
                </a:solidFill>
              </a:defRPr>
            </a:lvl5pPr>
            <a:lvl6pPr marL="4800143" indent="0">
              <a:buNone/>
              <a:defRPr sz="3360">
                <a:solidFill>
                  <a:schemeClr val="tx1">
                    <a:tint val="75000"/>
                  </a:schemeClr>
                </a:solidFill>
              </a:defRPr>
            </a:lvl6pPr>
            <a:lvl7pPr marL="5760171" indent="0">
              <a:buNone/>
              <a:defRPr sz="3360">
                <a:solidFill>
                  <a:schemeClr val="tx1">
                    <a:tint val="75000"/>
                  </a:schemeClr>
                </a:solidFill>
              </a:defRPr>
            </a:lvl7pPr>
            <a:lvl8pPr marL="6720200" indent="0">
              <a:buNone/>
              <a:defRPr sz="3360">
                <a:solidFill>
                  <a:schemeClr val="tx1">
                    <a:tint val="75000"/>
                  </a:schemeClr>
                </a:solidFill>
              </a:defRPr>
            </a:lvl8pPr>
            <a:lvl9pPr marL="7680228" indent="0">
              <a:buNone/>
              <a:defRPr sz="336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1825814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227451" y="3833390"/>
            <a:ext cx="13769697" cy="9136803"/>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6402140" y="3833390"/>
            <a:ext cx="13769697" cy="9136803"/>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1551607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231671" y="766679"/>
            <a:ext cx="27944386" cy="278337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31672" y="3530053"/>
            <a:ext cx="13706416" cy="1730025"/>
          </a:xfrm>
        </p:spPr>
        <p:txBody>
          <a:bodyPr anchor="b"/>
          <a:lstStyle>
            <a:lvl1pPr marL="0" indent="0">
              <a:buNone/>
              <a:defRPr sz="5040" b="1"/>
            </a:lvl1pPr>
            <a:lvl2pPr marL="960029" indent="0">
              <a:buNone/>
              <a:defRPr sz="4200" b="1"/>
            </a:lvl2pPr>
            <a:lvl3pPr marL="1920057" indent="0">
              <a:buNone/>
              <a:defRPr sz="3780" b="1"/>
            </a:lvl3pPr>
            <a:lvl4pPr marL="2880086" indent="0">
              <a:buNone/>
              <a:defRPr sz="3360" b="1"/>
            </a:lvl4pPr>
            <a:lvl5pPr marL="3840114" indent="0">
              <a:buNone/>
              <a:defRPr sz="3360" b="1"/>
            </a:lvl5pPr>
            <a:lvl6pPr marL="4800143" indent="0">
              <a:buNone/>
              <a:defRPr sz="3360" b="1"/>
            </a:lvl6pPr>
            <a:lvl7pPr marL="5760171" indent="0">
              <a:buNone/>
              <a:defRPr sz="3360" b="1"/>
            </a:lvl7pPr>
            <a:lvl8pPr marL="6720200" indent="0">
              <a:buNone/>
              <a:defRPr sz="3360" b="1"/>
            </a:lvl8pPr>
            <a:lvl9pPr marL="7680228" indent="0">
              <a:buNone/>
              <a:defRPr sz="336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2231672" y="5260078"/>
            <a:ext cx="13706416" cy="7736782"/>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16402140" y="3530053"/>
            <a:ext cx="13773917" cy="1730025"/>
          </a:xfrm>
        </p:spPr>
        <p:txBody>
          <a:bodyPr anchor="b"/>
          <a:lstStyle>
            <a:lvl1pPr marL="0" indent="0">
              <a:buNone/>
              <a:defRPr sz="5040" b="1"/>
            </a:lvl1pPr>
            <a:lvl2pPr marL="960029" indent="0">
              <a:buNone/>
              <a:defRPr sz="4200" b="1"/>
            </a:lvl2pPr>
            <a:lvl3pPr marL="1920057" indent="0">
              <a:buNone/>
              <a:defRPr sz="3780" b="1"/>
            </a:lvl3pPr>
            <a:lvl4pPr marL="2880086" indent="0">
              <a:buNone/>
              <a:defRPr sz="3360" b="1"/>
            </a:lvl4pPr>
            <a:lvl5pPr marL="3840114" indent="0">
              <a:buNone/>
              <a:defRPr sz="3360" b="1"/>
            </a:lvl5pPr>
            <a:lvl6pPr marL="4800143" indent="0">
              <a:buNone/>
              <a:defRPr sz="3360" b="1"/>
            </a:lvl6pPr>
            <a:lvl7pPr marL="5760171" indent="0">
              <a:buNone/>
              <a:defRPr sz="3360" b="1"/>
            </a:lvl7pPr>
            <a:lvl8pPr marL="6720200" indent="0">
              <a:buNone/>
              <a:defRPr sz="3360" b="1"/>
            </a:lvl8pPr>
            <a:lvl9pPr marL="7680228" indent="0">
              <a:buNone/>
              <a:defRPr sz="336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16402140" y="5260078"/>
            <a:ext cx="13773917" cy="7736782"/>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320220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2551245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3547282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672" y="960014"/>
            <a:ext cx="10449613" cy="3360050"/>
          </a:xfrm>
        </p:spPr>
        <p:txBody>
          <a:bodyPr anchor="b"/>
          <a:lstStyle>
            <a:lvl1pPr>
              <a:defRPr sz="6719"/>
            </a:lvl1pPr>
          </a:lstStyle>
          <a:p>
            <a:r>
              <a:rPr lang="zh-CN" altLang="en-US"/>
              <a:t>单击此处编辑母版标题样式</a:t>
            </a:r>
            <a:endParaRPr lang="en-US" dirty="0"/>
          </a:p>
        </p:txBody>
      </p:sp>
      <p:sp>
        <p:nvSpPr>
          <p:cNvPr id="3" name="Content Placeholder 2"/>
          <p:cNvSpPr>
            <a:spLocks noGrp="1"/>
          </p:cNvSpPr>
          <p:nvPr>
            <p:ph idx="1"/>
          </p:nvPr>
        </p:nvSpPr>
        <p:spPr>
          <a:xfrm>
            <a:off x="13773917" y="2073365"/>
            <a:ext cx="16402140" cy="10233485"/>
          </a:xfrm>
        </p:spPr>
        <p:txBody>
          <a:bodyPr/>
          <a:lstStyle>
            <a:lvl1pPr>
              <a:defRPr sz="6719"/>
            </a:lvl1pPr>
            <a:lvl2pPr>
              <a:defRPr sz="5879"/>
            </a:lvl2pPr>
            <a:lvl3pPr>
              <a:defRPr sz="5040"/>
            </a:lvl3pPr>
            <a:lvl4pPr>
              <a:defRPr sz="4200"/>
            </a:lvl4pPr>
            <a:lvl5pPr>
              <a:defRPr sz="4200"/>
            </a:lvl5pPr>
            <a:lvl6pPr>
              <a:defRPr sz="4200"/>
            </a:lvl6pPr>
            <a:lvl7pPr>
              <a:defRPr sz="4200"/>
            </a:lvl7pPr>
            <a:lvl8pPr>
              <a:defRPr sz="4200"/>
            </a:lvl8pPr>
            <a:lvl9pPr>
              <a:defRPr sz="42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2231672" y="4320064"/>
            <a:ext cx="10449613" cy="8003453"/>
          </a:xfrm>
        </p:spPr>
        <p:txBody>
          <a:bodyPr/>
          <a:lstStyle>
            <a:lvl1pPr marL="0" indent="0">
              <a:buNone/>
              <a:defRPr sz="3360"/>
            </a:lvl1pPr>
            <a:lvl2pPr marL="960029" indent="0">
              <a:buNone/>
              <a:defRPr sz="2940"/>
            </a:lvl2pPr>
            <a:lvl3pPr marL="1920057" indent="0">
              <a:buNone/>
              <a:defRPr sz="2520"/>
            </a:lvl3pPr>
            <a:lvl4pPr marL="2880086" indent="0">
              <a:buNone/>
              <a:defRPr sz="2100"/>
            </a:lvl4pPr>
            <a:lvl5pPr marL="3840114" indent="0">
              <a:buNone/>
              <a:defRPr sz="2100"/>
            </a:lvl5pPr>
            <a:lvl6pPr marL="4800143" indent="0">
              <a:buNone/>
              <a:defRPr sz="2100"/>
            </a:lvl6pPr>
            <a:lvl7pPr marL="5760171" indent="0">
              <a:buNone/>
              <a:defRPr sz="2100"/>
            </a:lvl7pPr>
            <a:lvl8pPr marL="6720200" indent="0">
              <a:buNone/>
              <a:defRPr sz="2100"/>
            </a:lvl8pPr>
            <a:lvl9pPr marL="7680228" indent="0">
              <a:buNone/>
              <a:defRPr sz="21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1423487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672" y="960014"/>
            <a:ext cx="10449613" cy="3360050"/>
          </a:xfrm>
        </p:spPr>
        <p:txBody>
          <a:bodyPr anchor="b"/>
          <a:lstStyle>
            <a:lvl1pPr>
              <a:defRPr sz="6719"/>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73917" y="2073365"/>
            <a:ext cx="16402140" cy="10233485"/>
          </a:xfrm>
        </p:spPr>
        <p:txBody>
          <a:bodyPr anchor="t"/>
          <a:lstStyle>
            <a:lvl1pPr marL="0" indent="0">
              <a:buNone/>
              <a:defRPr sz="6719"/>
            </a:lvl1pPr>
            <a:lvl2pPr marL="960029" indent="0">
              <a:buNone/>
              <a:defRPr sz="5879"/>
            </a:lvl2pPr>
            <a:lvl3pPr marL="1920057" indent="0">
              <a:buNone/>
              <a:defRPr sz="5040"/>
            </a:lvl3pPr>
            <a:lvl4pPr marL="2880086" indent="0">
              <a:buNone/>
              <a:defRPr sz="4200"/>
            </a:lvl4pPr>
            <a:lvl5pPr marL="3840114" indent="0">
              <a:buNone/>
              <a:defRPr sz="4200"/>
            </a:lvl5pPr>
            <a:lvl6pPr marL="4800143" indent="0">
              <a:buNone/>
              <a:defRPr sz="4200"/>
            </a:lvl6pPr>
            <a:lvl7pPr marL="5760171" indent="0">
              <a:buNone/>
              <a:defRPr sz="4200"/>
            </a:lvl7pPr>
            <a:lvl8pPr marL="6720200" indent="0">
              <a:buNone/>
              <a:defRPr sz="4200"/>
            </a:lvl8pPr>
            <a:lvl9pPr marL="7680228" indent="0">
              <a:buNone/>
              <a:defRPr sz="4200"/>
            </a:lvl9pPr>
          </a:lstStyle>
          <a:p>
            <a:r>
              <a:rPr lang="zh-CN" altLang="en-US"/>
              <a:t>单击图标添加图片</a:t>
            </a:r>
            <a:endParaRPr lang="en-US" dirty="0"/>
          </a:p>
        </p:txBody>
      </p:sp>
      <p:sp>
        <p:nvSpPr>
          <p:cNvPr id="4" name="Text Placeholder 3"/>
          <p:cNvSpPr>
            <a:spLocks noGrp="1"/>
          </p:cNvSpPr>
          <p:nvPr>
            <p:ph type="body" sz="half" idx="2"/>
          </p:nvPr>
        </p:nvSpPr>
        <p:spPr>
          <a:xfrm>
            <a:off x="2231672" y="4320064"/>
            <a:ext cx="10449613" cy="8003453"/>
          </a:xfrm>
        </p:spPr>
        <p:txBody>
          <a:bodyPr/>
          <a:lstStyle>
            <a:lvl1pPr marL="0" indent="0">
              <a:buNone/>
              <a:defRPr sz="3360"/>
            </a:lvl1pPr>
            <a:lvl2pPr marL="960029" indent="0">
              <a:buNone/>
              <a:defRPr sz="2940"/>
            </a:lvl2pPr>
            <a:lvl3pPr marL="1920057" indent="0">
              <a:buNone/>
              <a:defRPr sz="2520"/>
            </a:lvl3pPr>
            <a:lvl4pPr marL="2880086" indent="0">
              <a:buNone/>
              <a:defRPr sz="2100"/>
            </a:lvl4pPr>
            <a:lvl5pPr marL="3840114" indent="0">
              <a:buNone/>
              <a:defRPr sz="2100"/>
            </a:lvl5pPr>
            <a:lvl6pPr marL="4800143" indent="0">
              <a:buNone/>
              <a:defRPr sz="2100"/>
            </a:lvl6pPr>
            <a:lvl7pPr marL="5760171" indent="0">
              <a:buNone/>
              <a:defRPr sz="2100"/>
            </a:lvl7pPr>
            <a:lvl8pPr marL="6720200" indent="0">
              <a:buNone/>
              <a:defRPr sz="2100"/>
            </a:lvl8pPr>
            <a:lvl9pPr marL="7680228" indent="0">
              <a:buNone/>
              <a:defRPr sz="21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1814201-48C5-2542-9E17-7AEA366A36A2}" type="datetimeFigureOut">
              <a:rPr kumimoji="1" lang="zh-CN" altLang="en-US" smtClean="0"/>
              <a:t>2018/12/16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2498974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766679"/>
            <a:ext cx="27944386" cy="278337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227451" y="3833390"/>
            <a:ext cx="27944386" cy="913680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2227451" y="13346865"/>
            <a:ext cx="7289840" cy="766678"/>
          </a:xfrm>
          <a:prstGeom prst="rect">
            <a:avLst/>
          </a:prstGeom>
        </p:spPr>
        <p:txBody>
          <a:bodyPr vert="horz" lIns="91440" tIns="45720" rIns="91440" bIns="45720" rtlCol="0" anchor="ctr"/>
          <a:lstStyle>
            <a:lvl1pPr algn="l">
              <a:defRPr sz="2520">
                <a:solidFill>
                  <a:schemeClr val="tx1">
                    <a:tint val="75000"/>
                  </a:schemeClr>
                </a:solidFill>
              </a:defRPr>
            </a:lvl1pPr>
          </a:lstStyle>
          <a:p>
            <a:fld id="{E1814201-48C5-2542-9E17-7AEA366A36A2}" type="datetimeFigureOut">
              <a:rPr kumimoji="1" lang="zh-CN" altLang="en-US" smtClean="0"/>
              <a:t>2018/12/16</a:t>
            </a:fld>
            <a:endParaRPr kumimoji="1" lang="zh-CN" altLang="en-US"/>
          </a:p>
        </p:txBody>
      </p:sp>
      <p:sp>
        <p:nvSpPr>
          <p:cNvPr id="5" name="Footer Placeholder 4"/>
          <p:cNvSpPr>
            <a:spLocks noGrp="1"/>
          </p:cNvSpPr>
          <p:nvPr>
            <p:ph type="ftr" sz="quarter" idx="3"/>
          </p:nvPr>
        </p:nvSpPr>
        <p:spPr>
          <a:xfrm>
            <a:off x="10732264" y="13346865"/>
            <a:ext cx="10934760" cy="766678"/>
          </a:xfrm>
          <a:prstGeom prst="rect">
            <a:avLst/>
          </a:prstGeom>
        </p:spPr>
        <p:txBody>
          <a:bodyPr vert="horz" lIns="91440" tIns="45720" rIns="91440" bIns="45720" rtlCol="0" anchor="ctr"/>
          <a:lstStyle>
            <a:lvl1pPr algn="ctr">
              <a:defRPr sz="252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22881997" y="13346865"/>
            <a:ext cx="7289840" cy="766678"/>
          </a:xfrm>
          <a:prstGeom prst="rect">
            <a:avLst/>
          </a:prstGeom>
        </p:spPr>
        <p:txBody>
          <a:bodyPr vert="horz" lIns="91440" tIns="45720" rIns="91440" bIns="45720" rtlCol="0" anchor="ctr"/>
          <a:lstStyle>
            <a:lvl1pPr algn="r">
              <a:defRPr sz="2520">
                <a:solidFill>
                  <a:schemeClr val="tx1">
                    <a:tint val="75000"/>
                  </a:schemeClr>
                </a:solidFill>
              </a:defRPr>
            </a:lvl1pPr>
          </a:lstStyle>
          <a:p>
            <a:fld id="{67C6EB4E-A45B-B241-A544-6C9F8914961E}" type="slidenum">
              <a:rPr kumimoji="1" lang="zh-CN" altLang="en-US" smtClean="0"/>
              <a:t>‹#›</a:t>
            </a:fld>
            <a:endParaRPr kumimoji="1" lang="zh-CN" altLang="en-US"/>
          </a:p>
        </p:txBody>
      </p:sp>
    </p:spTree>
    <p:extLst>
      <p:ext uri="{BB962C8B-B14F-4D97-AF65-F5344CB8AC3E}">
        <p14:creationId xmlns:p14="http://schemas.microsoft.com/office/powerpoint/2010/main" val="82789031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1920057" rtl="0" eaLnBrk="1" latinLnBrk="0" hangingPunct="1">
        <a:lnSpc>
          <a:spcPct val="90000"/>
        </a:lnSpc>
        <a:spcBef>
          <a:spcPct val="0"/>
        </a:spcBef>
        <a:buNone/>
        <a:defRPr sz="9239" kern="1200">
          <a:solidFill>
            <a:schemeClr val="tx1"/>
          </a:solidFill>
          <a:latin typeface="+mj-lt"/>
          <a:ea typeface="+mj-ea"/>
          <a:cs typeface="+mj-cs"/>
        </a:defRPr>
      </a:lvl1pPr>
    </p:titleStyle>
    <p:bodyStyle>
      <a:lvl1pPr marL="480014" indent="-480014" algn="l" defTabSz="1920057" rtl="0" eaLnBrk="1" latinLnBrk="0" hangingPunct="1">
        <a:lnSpc>
          <a:spcPct val="90000"/>
        </a:lnSpc>
        <a:spcBef>
          <a:spcPts val="2100"/>
        </a:spcBef>
        <a:buFont typeface="Arial" panose="020B0604020202020204" pitchFamily="34" charset="0"/>
        <a:buChar char="•"/>
        <a:defRPr sz="5879" kern="1200">
          <a:solidFill>
            <a:schemeClr val="tx1"/>
          </a:solidFill>
          <a:latin typeface="+mn-lt"/>
          <a:ea typeface="+mn-ea"/>
          <a:cs typeface="+mn-cs"/>
        </a:defRPr>
      </a:lvl1pPr>
      <a:lvl2pPr marL="1440043" indent="-480014" algn="l" defTabSz="1920057" rtl="0" eaLnBrk="1" latinLnBrk="0" hangingPunct="1">
        <a:lnSpc>
          <a:spcPct val="90000"/>
        </a:lnSpc>
        <a:spcBef>
          <a:spcPts val="1050"/>
        </a:spcBef>
        <a:buFont typeface="Arial" panose="020B0604020202020204" pitchFamily="34" charset="0"/>
        <a:buChar char="•"/>
        <a:defRPr sz="5040" kern="1200">
          <a:solidFill>
            <a:schemeClr val="tx1"/>
          </a:solidFill>
          <a:latin typeface="+mn-lt"/>
          <a:ea typeface="+mn-ea"/>
          <a:cs typeface="+mn-cs"/>
        </a:defRPr>
      </a:lvl2pPr>
      <a:lvl3pPr marL="2400071" indent="-480014" algn="l" defTabSz="1920057" rtl="0" eaLnBrk="1" latinLnBrk="0" hangingPunct="1">
        <a:lnSpc>
          <a:spcPct val="90000"/>
        </a:lnSpc>
        <a:spcBef>
          <a:spcPts val="1050"/>
        </a:spcBef>
        <a:buFont typeface="Arial" panose="020B0604020202020204" pitchFamily="34" charset="0"/>
        <a:buChar char="•"/>
        <a:defRPr sz="4200" kern="1200">
          <a:solidFill>
            <a:schemeClr val="tx1"/>
          </a:solidFill>
          <a:latin typeface="+mn-lt"/>
          <a:ea typeface="+mn-ea"/>
          <a:cs typeface="+mn-cs"/>
        </a:defRPr>
      </a:lvl3pPr>
      <a:lvl4pPr marL="3360100" indent="-480014" algn="l" defTabSz="1920057"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4pPr>
      <a:lvl5pPr marL="4320129" indent="-480014" algn="l" defTabSz="1920057"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5pPr>
      <a:lvl6pPr marL="5280157" indent="-480014" algn="l" defTabSz="1920057"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6pPr>
      <a:lvl7pPr marL="6240186" indent="-480014" algn="l" defTabSz="1920057"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7pPr>
      <a:lvl8pPr marL="7200214" indent="-480014" algn="l" defTabSz="1920057"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8pPr>
      <a:lvl9pPr marL="8160243" indent="-480014" algn="l" defTabSz="1920057" rtl="0" eaLnBrk="1" latinLnBrk="0" hangingPunct="1">
        <a:lnSpc>
          <a:spcPct val="90000"/>
        </a:lnSpc>
        <a:spcBef>
          <a:spcPts val="1050"/>
        </a:spcBef>
        <a:buFont typeface="Arial" panose="020B0604020202020204" pitchFamily="34" charset="0"/>
        <a:buChar char="•"/>
        <a:defRPr sz="3780" kern="1200">
          <a:solidFill>
            <a:schemeClr val="tx1"/>
          </a:solidFill>
          <a:latin typeface="+mn-lt"/>
          <a:ea typeface="+mn-ea"/>
          <a:cs typeface="+mn-cs"/>
        </a:defRPr>
      </a:lvl9pPr>
    </p:bodyStyle>
    <p:otherStyle>
      <a:defPPr>
        <a:defRPr lang="en-US"/>
      </a:defPPr>
      <a:lvl1pPr marL="0" algn="l" defTabSz="1920057" rtl="0" eaLnBrk="1" latinLnBrk="0" hangingPunct="1">
        <a:defRPr sz="3780" kern="1200">
          <a:solidFill>
            <a:schemeClr val="tx1"/>
          </a:solidFill>
          <a:latin typeface="+mn-lt"/>
          <a:ea typeface="+mn-ea"/>
          <a:cs typeface="+mn-cs"/>
        </a:defRPr>
      </a:lvl1pPr>
      <a:lvl2pPr marL="960029" algn="l" defTabSz="1920057" rtl="0" eaLnBrk="1" latinLnBrk="0" hangingPunct="1">
        <a:defRPr sz="3780" kern="1200">
          <a:solidFill>
            <a:schemeClr val="tx1"/>
          </a:solidFill>
          <a:latin typeface="+mn-lt"/>
          <a:ea typeface="+mn-ea"/>
          <a:cs typeface="+mn-cs"/>
        </a:defRPr>
      </a:lvl2pPr>
      <a:lvl3pPr marL="1920057" algn="l" defTabSz="1920057" rtl="0" eaLnBrk="1" latinLnBrk="0" hangingPunct="1">
        <a:defRPr sz="3780" kern="1200">
          <a:solidFill>
            <a:schemeClr val="tx1"/>
          </a:solidFill>
          <a:latin typeface="+mn-lt"/>
          <a:ea typeface="+mn-ea"/>
          <a:cs typeface="+mn-cs"/>
        </a:defRPr>
      </a:lvl3pPr>
      <a:lvl4pPr marL="2880086" algn="l" defTabSz="1920057" rtl="0" eaLnBrk="1" latinLnBrk="0" hangingPunct="1">
        <a:defRPr sz="3780" kern="1200">
          <a:solidFill>
            <a:schemeClr val="tx1"/>
          </a:solidFill>
          <a:latin typeface="+mn-lt"/>
          <a:ea typeface="+mn-ea"/>
          <a:cs typeface="+mn-cs"/>
        </a:defRPr>
      </a:lvl4pPr>
      <a:lvl5pPr marL="3840114" algn="l" defTabSz="1920057" rtl="0" eaLnBrk="1" latinLnBrk="0" hangingPunct="1">
        <a:defRPr sz="3780" kern="1200">
          <a:solidFill>
            <a:schemeClr val="tx1"/>
          </a:solidFill>
          <a:latin typeface="+mn-lt"/>
          <a:ea typeface="+mn-ea"/>
          <a:cs typeface="+mn-cs"/>
        </a:defRPr>
      </a:lvl5pPr>
      <a:lvl6pPr marL="4800143" algn="l" defTabSz="1920057" rtl="0" eaLnBrk="1" latinLnBrk="0" hangingPunct="1">
        <a:defRPr sz="3780" kern="1200">
          <a:solidFill>
            <a:schemeClr val="tx1"/>
          </a:solidFill>
          <a:latin typeface="+mn-lt"/>
          <a:ea typeface="+mn-ea"/>
          <a:cs typeface="+mn-cs"/>
        </a:defRPr>
      </a:lvl6pPr>
      <a:lvl7pPr marL="5760171" algn="l" defTabSz="1920057" rtl="0" eaLnBrk="1" latinLnBrk="0" hangingPunct="1">
        <a:defRPr sz="3780" kern="1200">
          <a:solidFill>
            <a:schemeClr val="tx1"/>
          </a:solidFill>
          <a:latin typeface="+mn-lt"/>
          <a:ea typeface="+mn-ea"/>
          <a:cs typeface="+mn-cs"/>
        </a:defRPr>
      </a:lvl7pPr>
      <a:lvl8pPr marL="6720200" algn="l" defTabSz="1920057" rtl="0" eaLnBrk="1" latinLnBrk="0" hangingPunct="1">
        <a:defRPr sz="3780" kern="1200">
          <a:solidFill>
            <a:schemeClr val="tx1"/>
          </a:solidFill>
          <a:latin typeface="+mn-lt"/>
          <a:ea typeface="+mn-ea"/>
          <a:cs typeface="+mn-cs"/>
        </a:defRPr>
      </a:lvl8pPr>
      <a:lvl9pPr marL="7680228" algn="l" defTabSz="1920057" rtl="0" eaLnBrk="1" latinLnBrk="0" hangingPunct="1">
        <a:defRPr sz="37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travis-ci.org/" TargetMode="External"/><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travis-ci.org/account/repositori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4.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hyperlink" Target="https://github.com/matmanjs/matman" TargetMode="External"/><Relationship Id="rId4" Type="http://schemas.openxmlformats.org/officeDocument/2006/relationships/hyperlink" Target="https://github.com/mockstarjs/mocksta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matmanjs/matman" TargetMode="External"/><Relationship Id="rId3" Type="http://schemas.openxmlformats.org/officeDocument/2006/relationships/image" Target="../media/image38.png"/><Relationship Id="rId7" Type="http://schemas.openxmlformats.org/officeDocument/2006/relationships/hyperlink" Target="https://github.com/mockstarjs/mockstar"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hyperlink" Target="https://github.com/feflow/feflow" TargetMode="External"/><Relationship Id="rId5" Type="http://schemas.openxmlformats.org/officeDocument/2006/relationships/hyperlink" Target="https://github.com/helinjiang" TargetMode="External"/><Relationship Id="rId4" Type="http://schemas.openxmlformats.org/officeDocument/2006/relationships/hyperlink" Target="https://www.ivweb.io/" TargetMode="External"/><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494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7E2C1-88DD-4E77-859A-D99DB5C439AD}"/>
              </a:ext>
            </a:extLst>
          </p:cNvPr>
          <p:cNvSpPr>
            <a:spLocks noGrp="1"/>
          </p:cNvSpPr>
          <p:nvPr>
            <p:ph type="title"/>
          </p:nvPr>
        </p:nvSpPr>
        <p:spPr/>
        <p:txBody>
          <a:bodyPr/>
          <a:lstStyle/>
          <a:p>
            <a:r>
              <a:rPr lang="en-US" altLang="zh-CN" dirty="0"/>
              <a:t>2. </a:t>
            </a:r>
            <a:r>
              <a:rPr lang="zh-CN" altLang="en-US" dirty="0"/>
              <a:t>单元测试（</a:t>
            </a:r>
            <a:r>
              <a:rPr lang="en-US" altLang="zh-CN" dirty="0"/>
              <a:t>Unit Testing</a:t>
            </a:r>
            <a:r>
              <a:rPr lang="zh-CN" altLang="en-US" dirty="0"/>
              <a:t>）</a:t>
            </a:r>
          </a:p>
        </p:txBody>
      </p:sp>
      <p:sp>
        <p:nvSpPr>
          <p:cNvPr id="3" name="文本占位符 2">
            <a:extLst>
              <a:ext uri="{FF2B5EF4-FFF2-40B4-BE49-F238E27FC236}">
                <a16:creationId xmlns:a16="http://schemas.microsoft.com/office/drawing/2014/main" id="{4A450C8C-12AC-4628-8F8D-5248D785E25A}"/>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1914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C5C8F-228A-49B0-8636-9CBA12E0E6C8}"/>
              </a:ext>
            </a:extLst>
          </p:cNvPr>
          <p:cNvSpPr>
            <a:spLocks noGrp="1"/>
          </p:cNvSpPr>
          <p:nvPr>
            <p:ph type="title"/>
          </p:nvPr>
        </p:nvSpPr>
        <p:spPr/>
        <p:txBody>
          <a:bodyPr/>
          <a:lstStyle/>
          <a:p>
            <a:r>
              <a:rPr lang="en-US" altLang="zh-CN" dirty="0"/>
              <a:t>2.1 </a:t>
            </a:r>
            <a:r>
              <a:rPr lang="zh-CN" altLang="en-US" dirty="0"/>
              <a:t>有哪些测试框架？</a:t>
            </a:r>
          </a:p>
        </p:txBody>
      </p:sp>
      <p:pic>
        <p:nvPicPr>
          <p:cNvPr id="3" name="图片 2">
            <a:extLst>
              <a:ext uri="{FF2B5EF4-FFF2-40B4-BE49-F238E27FC236}">
                <a16:creationId xmlns:a16="http://schemas.microsoft.com/office/drawing/2014/main" id="{DB357646-845F-4296-A32A-F7B37754D9DC}"/>
              </a:ext>
            </a:extLst>
          </p:cNvPr>
          <p:cNvPicPr>
            <a:picLocks noChangeAspect="1"/>
          </p:cNvPicPr>
          <p:nvPr/>
        </p:nvPicPr>
        <p:blipFill>
          <a:blip r:embed="rId3"/>
          <a:stretch>
            <a:fillRect/>
          </a:stretch>
        </p:blipFill>
        <p:spPr>
          <a:xfrm>
            <a:off x="1375345" y="3583564"/>
            <a:ext cx="2574863" cy="2914940"/>
          </a:xfrm>
          <a:prstGeom prst="rect">
            <a:avLst/>
          </a:prstGeom>
        </p:spPr>
      </p:pic>
      <p:sp>
        <p:nvSpPr>
          <p:cNvPr id="4" name="AutoShape 2" descr="ç¸å³å¾ç">
            <a:extLst>
              <a:ext uri="{FF2B5EF4-FFF2-40B4-BE49-F238E27FC236}">
                <a16:creationId xmlns:a16="http://schemas.microsoft.com/office/drawing/2014/main" id="{21FC7008-8238-40E1-B4E5-EEDDD0839A02}"/>
              </a:ext>
            </a:extLst>
          </p:cNvPr>
          <p:cNvSpPr>
            <a:spLocks noChangeAspect="1" noChangeArrowheads="1"/>
          </p:cNvSpPr>
          <p:nvPr/>
        </p:nvSpPr>
        <p:spPr bwMode="auto">
          <a:xfrm>
            <a:off x="16046450" y="70469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ç¸å³å¾ç">
            <a:extLst>
              <a:ext uri="{FF2B5EF4-FFF2-40B4-BE49-F238E27FC236}">
                <a16:creationId xmlns:a16="http://schemas.microsoft.com/office/drawing/2014/main" id="{868EFB20-FA3F-4E72-9441-BD1D188D0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0947" y="3238793"/>
            <a:ext cx="3519043" cy="2914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ç¸å³å¾ç">
            <a:extLst>
              <a:ext uri="{FF2B5EF4-FFF2-40B4-BE49-F238E27FC236}">
                <a16:creationId xmlns:a16="http://schemas.microsoft.com/office/drawing/2014/main" id="{C37C98C0-83E9-402B-8C3E-B98E7E51D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7395" y="3612284"/>
            <a:ext cx="4572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01B2AD70-6FC1-447B-A798-BCF039340D7A}"/>
              </a:ext>
            </a:extLst>
          </p:cNvPr>
          <p:cNvPicPr>
            <a:picLocks noChangeAspect="1"/>
          </p:cNvPicPr>
          <p:nvPr/>
        </p:nvPicPr>
        <p:blipFill>
          <a:blip r:embed="rId6"/>
          <a:stretch>
            <a:fillRect/>
          </a:stretch>
        </p:blipFill>
        <p:spPr>
          <a:xfrm>
            <a:off x="17506128" y="3365703"/>
            <a:ext cx="3029262" cy="2857500"/>
          </a:xfrm>
          <a:prstGeom prst="rect">
            <a:avLst/>
          </a:prstGeom>
        </p:spPr>
      </p:pic>
      <p:pic>
        <p:nvPicPr>
          <p:cNvPr id="7" name="图片 6">
            <a:extLst>
              <a:ext uri="{FF2B5EF4-FFF2-40B4-BE49-F238E27FC236}">
                <a16:creationId xmlns:a16="http://schemas.microsoft.com/office/drawing/2014/main" id="{AE88AC5F-514A-4078-9D24-C4FC7B4465D6}"/>
              </a:ext>
            </a:extLst>
          </p:cNvPr>
          <p:cNvPicPr>
            <a:picLocks noChangeAspect="1"/>
          </p:cNvPicPr>
          <p:nvPr/>
        </p:nvPicPr>
        <p:blipFill>
          <a:blip r:embed="rId7"/>
          <a:stretch>
            <a:fillRect/>
          </a:stretch>
        </p:blipFill>
        <p:spPr>
          <a:xfrm>
            <a:off x="26591587" y="3293038"/>
            <a:ext cx="2287945" cy="3176746"/>
          </a:xfrm>
          <a:prstGeom prst="rect">
            <a:avLst/>
          </a:prstGeom>
        </p:spPr>
      </p:pic>
      <p:cxnSp>
        <p:nvCxnSpPr>
          <p:cNvPr id="12" name="直接连接符 11">
            <a:extLst>
              <a:ext uri="{FF2B5EF4-FFF2-40B4-BE49-F238E27FC236}">
                <a16:creationId xmlns:a16="http://schemas.microsoft.com/office/drawing/2014/main" id="{9BD85573-BBA3-4F3A-9FC6-D1C6309C53BC}"/>
              </a:ext>
            </a:extLst>
          </p:cNvPr>
          <p:cNvCxnSpPr/>
          <p:nvPr/>
        </p:nvCxnSpPr>
        <p:spPr>
          <a:xfrm>
            <a:off x="10749820" y="3550055"/>
            <a:ext cx="0" cy="8946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D2255B9-233E-4BBA-A3E2-2F593B96CCFF}"/>
              </a:ext>
            </a:extLst>
          </p:cNvPr>
          <p:cNvCxnSpPr/>
          <p:nvPr/>
        </p:nvCxnSpPr>
        <p:spPr>
          <a:xfrm>
            <a:off x="23551420" y="3612284"/>
            <a:ext cx="0" cy="8946745"/>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81B2C8A-FF53-4F94-BAA1-ACF90F2677B1}"/>
              </a:ext>
            </a:extLst>
          </p:cNvPr>
          <p:cNvSpPr txBox="1"/>
          <p:nvPr/>
        </p:nvSpPr>
        <p:spPr>
          <a:xfrm>
            <a:off x="1679540" y="6805743"/>
            <a:ext cx="1811714" cy="787139"/>
          </a:xfrm>
          <a:prstGeom prst="rect">
            <a:avLst/>
          </a:prstGeom>
          <a:noFill/>
        </p:spPr>
        <p:txBody>
          <a:bodyPr wrap="none" rtlCol="0">
            <a:spAutoFit/>
          </a:bodyPr>
          <a:lstStyle/>
          <a:p>
            <a:r>
              <a:rPr lang="en-US" altLang="zh-CN" dirty="0"/>
              <a:t>Mocha</a:t>
            </a:r>
            <a:endParaRPr lang="zh-CN" altLang="en-US" dirty="0"/>
          </a:p>
        </p:txBody>
      </p:sp>
      <p:sp>
        <p:nvSpPr>
          <p:cNvPr id="15" name="文本框 14">
            <a:extLst>
              <a:ext uri="{FF2B5EF4-FFF2-40B4-BE49-F238E27FC236}">
                <a16:creationId xmlns:a16="http://schemas.microsoft.com/office/drawing/2014/main" id="{A4B07ADC-CB82-45EE-B99D-EDFCDD6E6713}"/>
              </a:ext>
            </a:extLst>
          </p:cNvPr>
          <p:cNvSpPr txBox="1"/>
          <p:nvPr/>
        </p:nvSpPr>
        <p:spPr>
          <a:xfrm>
            <a:off x="6316150" y="6814846"/>
            <a:ext cx="1131079" cy="787139"/>
          </a:xfrm>
          <a:prstGeom prst="rect">
            <a:avLst/>
          </a:prstGeom>
          <a:noFill/>
        </p:spPr>
        <p:txBody>
          <a:bodyPr wrap="none" rtlCol="0">
            <a:spAutoFit/>
          </a:bodyPr>
          <a:lstStyle/>
          <a:p>
            <a:r>
              <a:rPr lang="en-US" altLang="zh-CN" dirty="0"/>
              <a:t>AVA</a:t>
            </a:r>
            <a:endParaRPr lang="zh-CN" altLang="en-US" dirty="0"/>
          </a:p>
        </p:txBody>
      </p:sp>
      <p:sp>
        <p:nvSpPr>
          <p:cNvPr id="17" name="文本框 16">
            <a:extLst>
              <a:ext uri="{FF2B5EF4-FFF2-40B4-BE49-F238E27FC236}">
                <a16:creationId xmlns:a16="http://schemas.microsoft.com/office/drawing/2014/main" id="{5B455BA8-17CC-4F5F-BC90-0C7794757BA4}"/>
              </a:ext>
            </a:extLst>
          </p:cNvPr>
          <p:cNvSpPr txBox="1"/>
          <p:nvPr/>
        </p:nvSpPr>
        <p:spPr>
          <a:xfrm>
            <a:off x="12802799" y="6842719"/>
            <a:ext cx="2061783" cy="787139"/>
          </a:xfrm>
          <a:prstGeom prst="rect">
            <a:avLst/>
          </a:prstGeom>
          <a:noFill/>
        </p:spPr>
        <p:txBody>
          <a:bodyPr wrap="none" rtlCol="0">
            <a:spAutoFit/>
          </a:bodyPr>
          <a:lstStyle/>
          <a:p>
            <a:r>
              <a:rPr lang="en-US" altLang="zh-CN" dirty="0"/>
              <a:t>Jasmine</a:t>
            </a:r>
            <a:endParaRPr lang="zh-CN" altLang="en-US" dirty="0"/>
          </a:p>
        </p:txBody>
      </p:sp>
      <p:sp>
        <p:nvSpPr>
          <p:cNvPr id="19" name="文本框 18">
            <a:extLst>
              <a:ext uri="{FF2B5EF4-FFF2-40B4-BE49-F238E27FC236}">
                <a16:creationId xmlns:a16="http://schemas.microsoft.com/office/drawing/2014/main" id="{5BAC41D7-921C-4633-AFC3-FEDFA27E9B38}"/>
              </a:ext>
            </a:extLst>
          </p:cNvPr>
          <p:cNvSpPr txBox="1"/>
          <p:nvPr/>
        </p:nvSpPr>
        <p:spPr>
          <a:xfrm>
            <a:off x="18117638" y="6805742"/>
            <a:ext cx="1071062" cy="787139"/>
          </a:xfrm>
          <a:prstGeom prst="rect">
            <a:avLst/>
          </a:prstGeom>
          <a:noFill/>
        </p:spPr>
        <p:txBody>
          <a:bodyPr wrap="none" rtlCol="0">
            <a:spAutoFit/>
          </a:bodyPr>
          <a:lstStyle/>
          <a:p>
            <a:r>
              <a:rPr lang="en-US" altLang="zh-CN" dirty="0"/>
              <a:t>Jest</a:t>
            </a:r>
            <a:endParaRPr lang="zh-CN" altLang="en-US" dirty="0"/>
          </a:p>
        </p:txBody>
      </p:sp>
      <p:sp>
        <p:nvSpPr>
          <p:cNvPr id="20" name="文本框 19">
            <a:extLst>
              <a:ext uri="{FF2B5EF4-FFF2-40B4-BE49-F238E27FC236}">
                <a16:creationId xmlns:a16="http://schemas.microsoft.com/office/drawing/2014/main" id="{069F5F84-13EF-4675-9539-6C91FC002744}"/>
              </a:ext>
            </a:extLst>
          </p:cNvPr>
          <p:cNvSpPr txBox="1"/>
          <p:nvPr/>
        </p:nvSpPr>
        <p:spPr>
          <a:xfrm>
            <a:off x="27340007" y="6805741"/>
            <a:ext cx="1292020" cy="787139"/>
          </a:xfrm>
          <a:prstGeom prst="rect">
            <a:avLst/>
          </a:prstGeom>
          <a:noFill/>
        </p:spPr>
        <p:txBody>
          <a:bodyPr wrap="none" rtlCol="0">
            <a:spAutoFit/>
          </a:bodyPr>
          <a:lstStyle/>
          <a:p>
            <a:r>
              <a:rPr lang="en-US" altLang="zh-CN" dirty="0"/>
              <a:t>Tape</a:t>
            </a:r>
            <a:endParaRPr lang="zh-CN" altLang="en-US" dirty="0"/>
          </a:p>
        </p:txBody>
      </p:sp>
      <p:sp>
        <p:nvSpPr>
          <p:cNvPr id="21" name="文本框 20">
            <a:extLst>
              <a:ext uri="{FF2B5EF4-FFF2-40B4-BE49-F238E27FC236}">
                <a16:creationId xmlns:a16="http://schemas.microsoft.com/office/drawing/2014/main" id="{4C9AED5C-EF3C-46A3-A661-FC33F0608B96}"/>
              </a:ext>
            </a:extLst>
          </p:cNvPr>
          <p:cNvSpPr txBox="1"/>
          <p:nvPr/>
        </p:nvSpPr>
        <p:spPr>
          <a:xfrm>
            <a:off x="1375345" y="8930439"/>
            <a:ext cx="8286243" cy="3566361"/>
          </a:xfrm>
          <a:prstGeom prst="rect">
            <a:avLst/>
          </a:prstGeom>
          <a:noFill/>
        </p:spPr>
        <p:txBody>
          <a:bodyPr wrap="none" rtlCol="0">
            <a:spAutoFit/>
          </a:bodyPr>
          <a:lstStyle/>
          <a:p>
            <a:r>
              <a:rPr lang="zh-CN" altLang="en-US" dirty="0"/>
              <a:t>单纯的测试框架，需配合断言库</a:t>
            </a:r>
            <a:endParaRPr lang="en-US" altLang="zh-CN" dirty="0"/>
          </a:p>
          <a:p>
            <a:pPr marL="685800" indent="-685800">
              <a:buFont typeface="Arial" panose="020B0604020202020204" pitchFamily="34" charset="0"/>
              <a:buChar char="•"/>
            </a:pPr>
            <a:r>
              <a:rPr lang="en-US" altLang="zh-CN" dirty="0"/>
              <a:t>chai</a:t>
            </a:r>
          </a:p>
          <a:p>
            <a:pPr marL="685800" indent="-685800">
              <a:buFont typeface="Arial" panose="020B0604020202020204" pitchFamily="34" charset="0"/>
              <a:buChar char="•"/>
            </a:pPr>
            <a:r>
              <a:rPr lang="en-US" altLang="zh-CN" dirty="0"/>
              <a:t>should.js</a:t>
            </a:r>
          </a:p>
          <a:p>
            <a:pPr marL="685800" indent="-685800">
              <a:buFont typeface="Arial" panose="020B0604020202020204" pitchFamily="34" charset="0"/>
              <a:buChar char="•"/>
            </a:pPr>
            <a:r>
              <a:rPr lang="en-US" altLang="zh-CN" dirty="0"/>
              <a:t>expect</a:t>
            </a:r>
          </a:p>
          <a:p>
            <a:pPr marL="685800" indent="-685800">
              <a:buFont typeface="Arial" panose="020B0604020202020204" pitchFamily="34" charset="0"/>
              <a:buChar char="•"/>
            </a:pPr>
            <a:r>
              <a:rPr lang="en-US" altLang="zh-CN" dirty="0"/>
              <a:t>better-assert</a:t>
            </a:r>
            <a:endParaRPr lang="zh-CN" altLang="en-US" dirty="0"/>
          </a:p>
        </p:txBody>
      </p:sp>
      <p:sp>
        <p:nvSpPr>
          <p:cNvPr id="9" name="文本框 8">
            <a:extLst>
              <a:ext uri="{FF2B5EF4-FFF2-40B4-BE49-F238E27FC236}">
                <a16:creationId xmlns:a16="http://schemas.microsoft.com/office/drawing/2014/main" id="{CBE39305-10DD-4B05-8E70-6C14D8D70C35}"/>
              </a:ext>
            </a:extLst>
          </p:cNvPr>
          <p:cNvSpPr txBox="1"/>
          <p:nvPr/>
        </p:nvSpPr>
        <p:spPr>
          <a:xfrm>
            <a:off x="14043836" y="8789334"/>
            <a:ext cx="5392823" cy="787139"/>
          </a:xfrm>
          <a:prstGeom prst="rect">
            <a:avLst/>
          </a:prstGeom>
          <a:noFill/>
        </p:spPr>
        <p:txBody>
          <a:bodyPr wrap="none" rtlCol="0">
            <a:spAutoFit/>
          </a:bodyPr>
          <a:lstStyle/>
          <a:p>
            <a:r>
              <a:rPr lang="zh-CN" altLang="en-US" dirty="0"/>
              <a:t>集成框架，开箱即用</a:t>
            </a:r>
          </a:p>
        </p:txBody>
      </p:sp>
      <p:sp>
        <p:nvSpPr>
          <p:cNvPr id="22" name="文本框 21">
            <a:extLst>
              <a:ext uri="{FF2B5EF4-FFF2-40B4-BE49-F238E27FC236}">
                <a16:creationId xmlns:a16="http://schemas.microsoft.com/office/drawing/2014/main" id="{C668F66A-A2C6-49DD-B364-CF5FDB5F9E60}"/>
              </a:ext>
            </a:extLst>
          </p:cNvPr>
          <p:cNvSpPr txBox="1"/>
          <p:nvPr/>
        </p:nvSpPr>
        <p:spPr>
          <a:xfrm>
            <a:off x="26736316" y="8930439"/>
            <a:ext cx="2122697" cy="787139"/>
          </a:xfrm>
          <a:prstGeom prst="rect">
            <a:avLst/>
          </a:prstGeom>
          <a:noFill/>
        </p:spPr>
        <p:txBody>
          <a:bodyPr wrap="none" rtlCol="0">
            <a:spAutoFit/>
          </a:bodyPr>
          <a:lstStyle/>
          <a:p>
            <a:r>
              <a:rPr lang="zh-CN" altLang="en-US" dirty="0"/>
              <a:t>极简</a:t>
            </a:r>
            <a:r>
              <a:rPr lang="en-US" altLang="zh-CN" dirty="0"/>
              <a:t>API</a:t>
            </a:r>
            <a:endParaRPr lang="zh-CN" altLang="en-US" dirty="0"/>
          </a:p>
        </p:txBody>
      </p:sp>
    </p:spTree>
    <p:extLst>
      <p:ext uri="{BB962C8B-B14F-4D97-AF65-F5344CB8AC3E}">
        <p14:creationId xmlns:p14="http://schemas.microsoft.com/office/powerpoint/2010/main" val="1012018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C05AB-2EA8-47C0-9153-29F85B94F851}"/>
              </a:ext>
            </a:extLst>
          </p:cNvPr>
          <p:cNvSpPr>
            <a:spLocks noGrp="1"/>
          </p:cNvSpPr>
          <p:nvPr>
            <p:ph type="title"/>
          </p:nvPr>
        </p:nvSpPr>
        <p:spPr/>
        <p:txBody>
          <a:bodyPr/>
          <a:lstStyle/>
          <a:p>
            <a:r>
              <a:rPr lang="en-US" altLang="zh-CN" dirty="0"/>
              <a:t>2.2 </a:t>
            </a:r>
            <a:r>
              <a:rPr lang="zh-CN" altLang="en-US" dirty="0"/>
              <a:t>写单元测试难吗？</a:t>
            </a:r>
          </a:p>
        </p:txBody>
      </p:sp>
      <p:sp>
        <p:nvSpPr>
          <p:cNvPr id="4" name="Rectangle 3">
            <a:extLst>
              <a:ext uri="{FF2B5EF4-FFF2-40B4-BE49-F238E27FC236}">
                <a16:creationId xmlns:a16="http://schemas.microsoft.com/office/drawing/2014/main" id="{498B1E15-CEC9-4991-9747-4FB67DC450F9}"/>
              </a:ext>
            </a:extLst>
          </p:cNvPr>
          <p:cNvSpPr>
            <a:spLocks noChangeArrowheads="1"/>
          </p:cNvSpPr>
          <p:nvPr/>
        </p:nvSpPr>
        <p:spPr bwMode="auto">
          <a:xfrm>
            <a:off x="17468402" y="3949774"/>
            <a:ext cx="14390478" cy="67403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800" b="1" i="0" u="none" strike="noStrike" cap="none" normalizeH="0" baseline="0" dirty="0">
                <a:ln>
                  <a:noFill/>
                </a:ln>
                <a:solidFill>
                  <a:srgbClr val="CC7832"/>
                </a:solidFill>
                <a:effectLst/>
                <a:latin typeface="Consolas" panose="020B0609020204030204" pitchFamily="49" charset="0"/>
              </a:rPr>
              <a:t>const </a:t>
            </a:r>
            <a:r>
              <a:rPr kumimoji="0" lang="zh-CN" altLang="zh-CN" sz="4800" b="0" i="0" u="none" strike="noStrike" cap="none" normalizeH="0" baseline="0" dirty="0">
                <a:ln>
                  <a:noFill/>
                </a:ln>
                <a:solidFill>
                  <a:srgbClr val="A9B7C6"/>
                </a:solidFill>
                <a:effectLst/>
                <a:latin typeface="Consolas" panose="020B0609020204030204" pitchFamily="49" charset="0"/>
              </a:rPr>
              <a:t>expect = require(</a:t>
            </a:r>
            <a:r>
              <a:rPr kumimoji="0" lang="zh-CN" altLang="zh-CN" sz="4800" b="0" i="0" u="none" strike="noStrike" cap="none" normalizeH="0" baseline="0" dirty="0">
                <a:ln>
                  <a:noFill/>
                </a:ln>
                <a:solidFill>
                  <a:srgbClr val="6A8759"/>
                </a:solidFill>
                <a:effectLst/>
                <a:latin typeface="Consolas" panose="020B0609020204030204" pitchFamily="49" charset="0"/>
              </a:rPr>
              <a:t>'chai'</a:t>
            </a:r>
            <a:r>
              <a:rPr kumimoji="0" lang="zh-CN" altLang="zh-CN" sz="4800" b="0" i="0" u="none" strike="noStrike" cap="none" normalizeH="0" baseline="0" dirty="0">
                <a:ln>
                  <a:noFill/>
                </a:ln>
                <a:solidFill>
                  <a:srgbClr val="A9B7C6"/>
                </a:solidFill>
                <a:effectLst/>
                <a:latin typeface="Consolas" panose="020B0609020204030204" pitchFamily="49" charset="0"/>
              </a:rPr>
              <a:t>).expect</a:t>
            </a:r>
            <a:r>
              <a:rPr kumimoji="0" lang="zh-CN" altLang="zh-CN" sz="4800" b="0" i="0" u="none" strike="noStrike" cap="none" normalizeH="0" baseline="0" dirty="0">
                <a:ln>
                  <a:noFill/>
                </a:ln>
                <a:solidFill>
                  <a:srgbClr val="CC7832"/>
                </a:solidFill>
                <a:effectLst/>
                <a:latin typeface="Consolas" panose="020B0609020204030204" pitchFamily="49" charset="0"/>
              </a:rPr>
              <a:t>;</a:t>
            </a:r>
            <a:br>
              <a:rPr kumimoji="0" lang="zh-CN" altLang="zh-CN" sz="4800" b="0" i="0" u="none" strike="noStrike" cap="none" normalizeH="0" baseline="0" dirty="0">
                <a:ln>
                  <a:noFill/>
                </a:ln>
                <a:solidFill>
                  <a:srgbClr val="CC7832"/>
                </a:solidFill>
                <a:effectLst/>
                <a:latin typeface="Consolas" panose="020B0609020204030204" pitchFamily="49" charset="0"/>
              </a:rPr>
            </a:br>
            <a:br>
              <a:rPr kumimoji="0" lang="zh-CN" altLang="zh-CN" sz="4800" b="0" i="0" u="none" strike="noStrike" cap="none" normalizeH="0" baseline="0" dirty="0">
                <a:ln>
                  <a:noFill/>
                </a:ln>
                <a:solidFill>
                  <a:srgbClr val="CC7832"/>
                </a:solidFill>
                <a:effectLst/>
                <a:latin typeface="Consolas" panose="020B0609020204030204" pitchFamily="49" charset="0"/>
              </a:rPr>
            </a:br>
            <a:r>
              <a:rPr kumimoji="0" lang="zh-CN" altLang="zh-CN" sz="4800" b="1" i="0" u="none" strike="noStrike" cap="none" normalizeH="0" baseline="0" dirty="0">
                <a:ln>
                  <a:noFill/>
                </a:ln>
                <a:solidFill>
                  <a:srgbClr val="CC7832"/>
                </a:solidFill>
                <a:effectLst/>
                <a:latin typeface="Consolas" panose="020B0609020204030204" pitchFamily="49" charset="0"/>
              </a:rPr>
              <a:t>const </a:t>
            </a:r>
            <a:r>
              <a:rPr kumimoji="0" lang="zh-CN" altLang="zh-CN" sz="4800" b="0" i="0" u="none" strike="noStrike" cap="none" normalizeH="0" baseline="0" dirty="0">
                <a:ln>
                  <a:noFill/>
                </a:ln>
                <a:solidFill>
                  <a:srgbClr val="FFC66D"/>
                </a:solidFill>
                <a:effectLst/>
                <a:latin typeface="Consolas" panose="020B0609020204030204" pitchFamily="49" charset="0"/>
              </a:rPr>
              <a:t>add </a:t>
            </a:r>
            <a:r>
              <a:rPr kumimoji="0" lang="zh-CN" altLang="zh-CN" sz="4800" b="0" i="0" u="none" strike="noStrike" cap="none" normalizeH="0" baseline="0" dirty="0">
                <a:ln>
                  <a:noFill/>
                </a:ln>
                <a:solidFill>
                  <a:srgbClr val="A9B7C6"/>
                </a:solidFill>
                <a:effectLst/>
                <a:latin typeface="Consolas" panose="020B0609020204030204" pitchFamily="49" charset="0"/>
              </a:rPr>
              <a:t>= require(</a:t>
            </a:r>
            <a:r>
              <a:rPr kumimoji="0" lang="zh-CN" altLang="zh-CN" sz="4800" b="0" i="0" u="none" strike="noStrike" cap="none" normalizeH="0" baseline="0" dirty="0">
                <a:ln>
                  <a:noFill/>
                </a:ln>
                <a:solidFill>
                  <a:srgbClr val="6A8759"/>
                </a:solidFill>
                <a:effectLst/>
                <a:latin typeface="Consolas" panose="020B0609020204030204" pitchFamily="49" charset="0"/>
              </a:rPr>
              <a:t>'../src/add'</a:t>
            </a:r>
            <a:r>
              <a:rPr kumimoji="0" lang="zh-CN" altLang="zh-CN" sz="4800" b="0" i="0" u="none" strike="noStrike" cap="none" normalizeH="0" baseline="0" dirty="0">
                <a:ln>
                  <a:noFill/>
                </a:ln>
                <a:solidFill>
                  <a:srgbClr val="A9B7C6"/>
                </a:solidFill>
                <a:effectLst/>
                <a:latin typeface="Consolas" panose="020B0609020204030204" pitchFamily="49" charset="0"/>
              </a:rPr>
              <a:t>)</a:t>
            </a:r>
            <a:r>
              <a:rPr kumimoji="0" lang="zh-CN" altLang="zh-CN" sz="4800" b="0" i="0" u="none" strike="noStrike" cap="none" normalizeH="0" baseline="0" dirty="0">
                <a:ln>
                  <a:noFill/>
                </a:ln>
                <a:solidFill>
                  <a:srgbClr val="CC7832"/>
                </a:solidFill>
                <a:effectLst/>
                <a:latin typeface="Consolas" panose="020B0609020204030204" pitchFamily="49" charset="0"/>
              </a:rPr>
              <a:t>;</a:t>
            </a:r>
            <a:br>
              <a:rPr kumimoji="0" lang="zh-CN" altLang="zh-CN" sz="4800" b="0" i="0" u="none" strike="noStrike" cap="none" normalizeH="0" baseline="0" dirty="0">
                <a:ln>
                  <a:noFill/>
                </a:ln>
                <a:solidFill>
                  <a:srgbClr val="CC7832"/>
                </a:solidFill>
                <a:effectLst/>
                <a:latin typeface="Consolas" panose="020B0609020204030204" pitchFamily="49" charset="0"/>
              </a:rPr>
            </a:br>
            <a:br>
              <a:rPr kumimoji="0" lang="zh-CN" altLang="zh-CN" sz="4800" b="0" i="0" u="none" strike="noStrike" cap="none" normalizeH="0" baseline="0" dirty="0">
                <a:ln>
                  <a:noFill/>
                </a:ln>
                <a:solidFill>
                  <a:srgbClr val="CC7832"/>
                </a:solidFill>
                <a:effectLst/>
                <a:latin typeface="Consolas" panose="020B0609020204030204" pitchFamily="49" charset="0"/>
              </a:rPr>
            </a:br>
            <a:r>
              <a:rPr kumimoji="0" lang="zh-CN" altLang="zh-CN" sz="4800" b="0" i="0" u="none" strike="noStrike" cap="none" normalizeH="0" baseline="0" dirty="0">
                <a:ln>
                  <a:noFill/>
                </a:ln>
                <a:solidFill>
                  <a:srgbClr val="FFC66D"/>
                </a:solidFill>
                <a:effectLst/>
                <a:latin typeface="Consolas" panose="020B0609020204030204" pitchFamily="49" charset="0"/>
              </a:rPr>
              <a:t>describe</a:t>
            </a:r>
            <a:r>
              <a:rPr kumimoji="0" lang="zh-CN" altLang="zh-CN" sz="4800" b="0" i="0" u="none" strike="noStrike" cap="none" normalizeH="0" baseline="0" dirty="0">
                <a:ln>
                  <a:noFill/>
                </a:ln>
                <a:solidFill>
                  <a:srgbClr val="A9B7C6"/>
                </a:solidFill>
                <a:effectLst/>
                <a:latin typeface="Consolas" panose="020B0609020204030204" pitchFamily="49" charset="0"/>
              </a:rPr>
              <a:t>(</a:t>
            </a:r>
            <a:r>
              <a:rPr kumimoji="0" lang="zh-CN" altLang="zh-CN" sz="4800" b="0" i="0" u="none" strike="noStrike" cap="none" normalizeH="0" baseline="0" dirty="0">
                <a:ln>
                  <a:noFill/>
                </a:ln>
                <a:solidFill>
                  <a:srgbClr val="6A8759"/>
                </a:solidFill>
                <a:effectLst/>
                <a:latin typeface="Consolas" panose="020B0609020204030204" pitchFamily="49" charset="0"/>
              </a:rPr>
              <a:t>'use expect: src/add.js'</a:t>
            </a:r>
            <a:r>
              <a:rPr kumimoji="0" lang="zh-CN" altLang="zh-CN" sz="4800" b="0" i="0" u="none" strike="noStrike" cap="none" normalizeH="0" baseline="0" dirty="0">
                <a:ln>
                  <a:noFill/>
                </a:ln>
                <a:solidFill>
                  <a:srgbClr val="CC7832"/>
                </a:solidFill>
                <a:effectLst/>
                <a:latin typeface="Consolas" panose="020B0609020204030204" pitchFamily="49" charset="0"/>
              </a:rPr>
              <a:t>, </a:t>
            </a:r>
            <a:r>
              <a:rPr kumimoji="0" lang="zh-CN" altLang="zh-CN" sz="4800" b="0" i="0" u="none" strike="noStrike" cap="none" normalizeH="0" baseline="0" dirty="0">
                <a:ln>
                  <a:noFill/>
                </a:ln>
                <a:solidFill>
                  <a:srgbClr val="A9B7C6"/>
                </a:solidFill>
                <a:effectLst/>
                <a:latin typeface="Consolas" panose="020B0609020204030204" pitchFamily="49" charset="0"/>
              </a:rPr>
              <a:t>() =&gt; {</a:t>
            </a:r>
            <a:br>
              <a:rPr kumimoji="0" lang="zh-CN" altLang="zh-CN" sz="4800" b="0" i="0" u="none" strike="noStrike" cap="none" normalizeH="0" baseline="0" dirty="0">
                <a:ln>
                  <a:noFill/>
                </a:ln>
                <a:solidFill>
                  <a:srgbClr val="A9B7C6"/>
                </a:solidFill>
                <a:effectLst/>
                <a:latin typeface="Consolas" panose="020B0609020204030204" pitchFamily="49" charset="0"/>
              </a:rPr>
            </a:br>
            <a:r>
              <a:rPr kumimoji="0" lang="zh-CN" altLang="zh-CN" sz="4800" b="0" i="0" u="none" strike="noStrike" cap="none" normalizeH="0" baseline="0" dirty="0">
                <a:ln>
                  <a:noFill/>
                </a:ln>
                <a:solidFill>
                  <a:srgbClr val="A9B7C6"/>
                </a:solidFill>
                <a:effectLst/>
                <a:latin typeface="Consolas" panose="020B0609020204030204" pitchFamily="49" charset="0"/>
              </a:rPr>
              <a:t>    </a:t>
            </a:r>
            <a:r>
              <a:rPr kumimoji="0" lang="zh-CN" altLang="zh-CN" sz="4800" b="0" i="0" u="none" strike="noStrike" cap="none" normalizeH="0" baseline="0" dirty="0">
                <a:ln>
                  <a:noFill/>
                </a:ln>
                <a:solidFill>
                  <a:srgbClr val="FFC66D"/>
                </a:solidFill>
                <a:effectLst/>
                <a:latin typeface="Consolas" panose="020B0609020204030204" pitchFamily="49" charset="0"/>
              </a:rPr>
              <a:t>it</a:t>
            </a:r>
            <a:r>
              <a:rPr kumimoji="0" lang="zh-CN" altLang="zh-CN" sz="4800" b="0" i="0" u="none" strike="noStrike" cap="none" normalizeH="0" baseline="0" dirty="0">
                <a:ln>
                  <a:noFill/>
                </a:ln>
                <a:solidFill>
                  <a:srgbClr val="A9B7C6"/>
                </a:solidFill>
                <a:effectLst/>
                <a:latin typeface="Consolas" panose="020B0609020204030204" pitchFamily="49" charset="0"/>
              </a:rPr>
              <a:t>(</a:t>
            </a:r>
            <a:r>
              <a:rPr kumimoji="0" lang="zh-CN" altLang="zh-CN" sz="4800" b="0" i="0" u="none" strike="noStrike" cap="none" normalizeH="0" baseline="0" dirty="0">
                <a:ln>
                  <a:noFill/>
                </a:ln>
                <a:solidFill>
                  <a:srgbClr val="6A8759"/>
                </a:solidFill>
                <a:effectLst/>
                <a:latin typeface="Consolas" panose="020B0609020204030204" pitchFamily="49" charset="0"/>
              </a:rPr>
              <a:t>'add(1,2) === 3'</a:t>
            </a:r>
            <a:r>
              <a:rPr kumimoji="0" lang="zh-CN" altLang="zh-CN" sz="4800" b="0" i="0" u="none" strike="noStrike" cap="none" normalizeH="0" baseline="0" dirty="0">
                <a:ln>
                  <a:noFill/>
                </a:ln>
                <a:solidFill>
                  <a:srgbClr val="CC7832"/>
                </a:solidFill>
                <a:effectLst/>
                <a:latin typeface="Consolas" panose="020B0609020204030204" pitchFamily="49" charset="0"/>
              </a:rPr>
              <a:t>, </a:t>
            </a:r>
            <a:r>
              <a:rPr kumimoji="0" lang="zh-CN" altLang="zh-CN" sz="4800" b="0" i="0" u="none" strike="noStrike" cap="none" normalizeH="0" baseline="0" dirty="0">
                <a:ln>
                  <a:noFill/>
                </a:ln>
                <a:solidFill>
                  <a:srgbClr val="A9B7C6"/>
                </a:solidFill>
                <a:effectLst/>
                <a:latin typeface="Consolas" panose="020B0609020204030204" pitchFamily="49" charset="0"/>
              </a:rPr>
              <a:t>() =&gt; {</a:t>
            </a:r>
            <a:br>
              <a:rPr kumimoji="0" lang="zh-CN" altLang="zh-CN" sz="4800" b="0" i="0" u="none" strike="noStrike" cap="none" normalizeH="0" baseline="0" dirty="0">
                <a:ln>
                  <a:noFill/>
                </a:ln>
                <a:solidFill>
                  <a:srgbClr val="A9B7C6"/>
                </a:solidFill>
                <a:effectLst/>
                <a:latin typeface="Consolas" panose="020B0609020204030204" pitchFamily="49" charset="0"/>
              </a:rPr>
            </a:br>
            <a:r>
              <a:rPr kumimoji="0" lang="zh-CN" altLang="zh-CN" sz="4800" b="0" i="0" u="none" strike="noStrike" cap="none" normalizeH="0" baseline="0" dirty="0">
                <a:ln>
                  <a:noFill/>
                </a:ln>
                <a:solidFill>
                  <a:srgbClr val="A9B7C6"/>
                </a:solidFill>
                <a:effectLst/>
                <a:latin typeface="Consolas" panose="020B0609020204030204" pitchFamily="49" charset="0"/>
              </a:rPr>
              <a:t>        expect(</a:t>
            </a:r>
            <a:r>
              <a:rPr kumimoji="0" lang="zh-CN" altLang="zh-CN" sz="4800" b="0" i="0" u="none" strike="noStrike" cap="none" normalizeH="0" baseline="0" dirty="0">
                <a:ln>
                  <a:noFill/>
                </a:ln>
                <a:solidFill>
                  <a:srgbClr val="FFC66D"/>
                </a:solidFill>
                <a:effectLst/>
                <a:latin typeface="Consolas" panose="020B0609020204030204" pitchFamily="49" charset="0"/>
              </a:rPr>
              <a:t>add</a:t>
            </a:r>
            <a:r>
              <a:rPr kumimoji="0" lang="zh-CN" altLang="zh-CN" sz="4800" b="0" i="0" u="none" strike="noStrike" cap="none" normalizeH="0" baseline="0" dirty="0">
                <a:ln>
                  <a:noFill/>
                </a:ln>
                <a:solidFill>
                  <a:srgbClr val="A9B7C6"/>
                </a:solidFill>
                <a:effectLst/>
                <a:latin typeface="Consolas" panose="020B0609020204030204" pitchFamily="49" charset="0"/>
              </a:rPr>
              <a:t>(</a:t>
            </a:r>
            <a:r>
              <a:rPr kumimoji="0" lang="zh-CN" altLang="zh-CN" sz="4800" b="0" i="0" u="none" strike="noStrike" cap="none" normalizeH="0" baseline="0" dirty="0">
                <a:ln>
                  <a:noFill/>
                </a:ln>
                <a:solidFill>
                  <a:srgbClr val="6897BB"/>
                </a:solidFill>
                <a:effectLst/>
                <a:latin typeface="Consolas" panose="020B0609020204030204" pitchFamily="49" charset="0"/>
              </a:rPr>
              <a:t>1</a:t>
            </a:r>
            <a:r>
              <a:rPr kumimoji="0" lang="zh-CN" altLang="zh-CN" sz="4800" b="0" i="0" u="none" strike="noStrike" cap="none" normalizeH="0" baseline="0" dirty="0">
                <a:ln>
                  <a:noFill/>
                </a:ln>
                <a:solidFill>
                  <a:srgbClr val="CC7832"/>
                </a:solidFill>
                <a:effectLst/>
                <a:latin typeface="Consolas" panose="020B0609020204030204" pitchFamily="49" charset="0"/>
              </a:rPr>
              <a:t>, </a:t>
            </a:r>
            <a:r>
              <a:rPr kumimoji="0" lang="zh-CN" altLang="zh-CN" sz="4800" b="0" i="0" u="none" strike="noStrike" cap="none" normalizeH="0" baseline="0" dirty="0">
                <a:ln>
                  <a:noFill/>
                </a:ln>
                <a:solidFill>
                  <a:srgbClr val="6897BB"/>
                </a:solidFill>
                <a:effectLst/>
                <a:latin typeface="Consolas" panose="020B0609020204030204" pitchFamily="49" charset="0"/>
              </a:rPr>
              <a:t>2</a:t>
            </a:r>
            <a:r>
              <a:rPr kumimoji="0" lang="zh-CN" altLang="zh-CN" sz="4800" b="0" i="0" u="none" strike="noStrike" cap="none" normalizeH="0" baseline="0" dirty="0">
                <a:ln>
                  <a:noFill/>
                </a:ln>
                <a:solidFill>
                  <a:srgbClr val="A9B7C6"/>
                </a:solidFill>
                <a:effectLst/>
                <a:latin typeface="Consolas" panose="020B0609020204030204" pitchFamily="49" charset="0"/>
              </a:rPr>
              <a:t>)).to.</a:t>
            </a:r>
            <a:r>
              <a:rPr kumimoji="0" lang="zh-CN" altLang="zh-CN" sz="4800" b="0" i="0" u="none" strike="noStrike" cap="none" normalizeH="0" baseline="0" dirty="0">
                <a:ln>
                  <a:noFill/>
                </a:ln>
                <a:solidFill>
                  <a:srgbClr val="FFC66D"/>
                </a:solidFill>
                <a:effectLst/>
                <a:latin typeface="Consolas" panose="020B0609020204030204" pitchFamily="49" charset="0"/>
              </a:rPr>
              <a:t>equal</a:t>
            </a:r>
            <a:r>
              <a:rPr kumimoji="0" lang="zh-CN" altLang="zh-CN" sz="4800" b="0" i="0" u="none" strike="noStrike" cap="none" normalizeH="0" baseline="0" dirty="0">
                <a:ln>
                  <a:noFill/>
                </a:ln>
                <a:solidFill>
                  <a:srgbClr val="A9B7C6"/>
                </a:solidFill>
                <a:effectLst/>
                <a:latin typeface="Consolas" panose="020B0609020204030204" pitchFamily="49" charset="0"/>
              </a:rPr>
              <a:t>(</a:t>
            </a:r>
            <a:r>
              <a:rPr kumimoji="0" lang="zh-CN" altLang="zh-CN" sz="4800" b="0" i="0" u="none" strike="noStrike" cap="none" normalizeH="0" baseline="0" dirty="0">
                <a:ln>
                  <a:noFill/>
                </a:ln>
                <a:solidFill>
                  <a:srgbClr val="6897BB"/>
                </a:solidFill>
                <a:effectLst/>
                <a:latin typeface="Consolas" panose="020B0609020204030204" pitchFamily="49" charset="0"/>
              </a:rPr>
              <a:t>3</a:t>
            </a:r>
            <a:r>
              <a:rPr kumimoji="0" lang="zh-CN" altLang="zh-CN" sz="4800" b="0" i="0" u="none" strike="noStrike" cap="none" normalizeH="0" baseline="0" dirty="0">
                <a:ln>
                  <a:noFill/>
                </a:ln>
                <a:solidFill>
                  <a:srgbClr val="A9B7C6"/>
                </a:solidFill>
                <a:effectLst/>
                <a:latin typeface="Consolas" panose="020B0609020204030204" pitchFamily="49" charset="0"/>
              </a:rPr>
              <a:t>)</a:t>
            </a:r>
            <a:r>
              <a:rPr kumimoji="0" lang="zh-CN" altLang="zh-CN" sz="4800" b="0" i="0" u="none" strike="noStrike" cap="none" normalizeH="0" baseline="0" dirty="0">
                <a:ln>
                  <a:noFill/>
                </a:ln>
                <a:solidFill>
                  <a:srgbClr val="CC7832"/>
                </a:solidFill>
                <a:effectLst/>
                <a:latin typeface="Consolas" panose="020B0609020204030204" pitchFamily="49" charset="0"/>
              </a:rPr>
              <a:t>;</a:t>
            </a:r>
            <a:br>
              <a:rPr kumimoji="0" lang="zh-CN" altLang="zh-CN" sz="4800" b="0" i="0" u="none" strike="noStrike" cap="none" normalizeH="0" baseline="0" dirty="0">
                <a:ln>
                  <a:noFill/>
                </a:ln>
                <a:solidFill>
                  <a:srgbClr val="CC7832"/>
                </a:solidFill>
                <a:effectLst/>
                <a:latin typeface="Consolas" panose="020B0609020204030204" pitchFamily="49" charset="0"/>
              </a:rPr>
            </a:br>
            <a:r>
              <a:rPr kumimoji="0" lang="zh-CN" altLang="zh-CN" sz="4800" b="0" i="0" u="none" strike="noStrike" cap="none" normalizeH="0" baseline="0" dirty="0">
                <a:ln>
                  <a:noFill/>
                </a:ln>
                <a:solidFill>
                  <a:srgbClr val="CC7832"/>
                </a:solidFill>
                <a:effectLst/>
                <a:latin typeface="Consolas" panose="020B0609020204030204" pitchFamily="49" charset="0"/>
              </a:rPr>
              <a:t>    </a:t>
            </a:r>
            <a:r>
              <a:rPr kumimoji="0" lang="zh-CN" altLang="zh-CN" sz="4800" b="0" i="0" u="none" strike="noStrike" cap="none" normalizeH="0" baseline="0" dirty="0">
                <a:ln>
                  <a:noFill/>
                </a:ln>
                <a:solidFill>
                  <a:srgbClr val="A9B7C6"/>
                </a:solidFill>
                <a:effectLst/>
                <a:latin typeface="Consolas" panose="020B0609020204030204" pitchFamily="49" charset="0"/>
              </a:rPr>
              <a:t>})</a:t>
            </a:r>
            <a:r>
              <a:rPr kumimoji="0" lang="zh-CN" altLang="zh-CN" sz="4800" b="0" i="0" u="none" strike="noStrike" cap="none" normalizeH="0" baseline="0" dirty="0">
                <a:ln>
                  <a:noFill/>
                </a:ln>
                <a:solidFill>
                  <a:srgbClr val="CC7832"/>
                </a:solidFill>
                <a:effectLst/>
                <a:latin typeface="Consolas" panose="020B0609020204030204" pitchFamily="49" charset="0"/>
              </a:rPr>
              <a:t>;</a:t>
            </a:r>
            <a:br>
              <a:rPr kumimoji="0" lang="zh-CN" altLang="zh-CN" sz="4800" b="0" i="0" u="none" strike="noStrike" cap="none" normalizeH="0" baseline="0" dirty="0">
                <a:ln>
                  <a:noFill/>
                </a:ln>
                <a:solidFill>
                  <a:srgbClr val="CC7832"/>
                </a:solidFill>
                <a:effectLst/>
                <a:latin typeface="Consolas" panose="020B0609020204030204" pitchFamily="49" charset="0"/>
              </a:rPr>
            </a:br>
            <a:r>
              <a:rPr kumimoji="0" lang="zh-CN" altLang="zh-CN" sz="4800" b="0" i="0" u="none" strike="noStrike" cap="none" normalizeH="0" baseline="0" dirty="0">
                <a:ln>
                  <a:noFill/>
                </a:ln>
                <a:solidFill>
                  <a:srgbClr val="A9B7C6"/>
                </a:solidFill>
                <a:effectLst/>
                <a:latin typeface="Consolas" panose="020B0609020204030204" pitchFamily="49" charset="0"/>
              </a:rPr>
              <a:t>})</a:t>
            </a:r>
            <a:r>
              <a:rPr kumimoji="0" lang="zh-CN" altLang="zh-CN" sz="4800" b="0" i="0" u="none" strike="noStrike" cap="none" normalizeH="0" baseline="0" dirty="0">
                <a:ln>
                  <a:noFill/>
                </a:ln>
                <a:solidFill>
                  <a:srgbClr val="CC7832"/>
                </a:solidFill>
                <a:effectLst/>
                <a:latin typeface="Consolas" panose="020B0609020204030204" pitchFamily="49" charset="0"/>
              </a:rPr>
              <a:t>;</a:t>
            </a:r>
            <a:endParaRPr kumimoji="0" lang="zh-CN" altLang="zh-CN" sz="4800" b="0" i="0" u="none" strike="noStrike" cap="none" normalizeH="0" baseline="0" dirty="0">
              <a:ln>
                <a:noFill/>
              </a:ln>
              <a:solidFill>
                <a:schemeClr val="tx1"/>
              </a:solidFill>
              <a:effectLst/>
              <a:latin typeface="Arial" panose="020B0604020202020204" pitchFamily="34" charset="0"/>
            </a:endParaRPr>
          </a:p>
        </p:txBody>
      </p:sp>
      <p:grpSp>
        <p:nvGrpSpPr>
          <p:cNvPr id="7" name="组合 6">
            <a:extLst>
              <a:ext uri="{FF2B5EF4-FFF2-40B4-BE49-F238E27FC236}">
                <a16:creationId xmlns:a16="http://schemas.microsoft.com/office/drawing/2014/main" id="{B966CFB2-BD23-4B87-BBEC-1BD0934161CD}"/>
              </a:ext>
            </a:extLst>
          </p:cNvPr>
          <p:cNvGrpSpPr/>
          <p:nvPr/>
        </p:nvGrpSpPr>
        <p:grpSpPr>
          <a:xfrm>
            <a:off x="2558032" y="3846242"/>
            <a:ext cx="5062305" cy="2914940"/>
            <a:chOff x="4714893" y="3061864"/>
            <a:chExt cx="5062305" cy="2914940"/>
          </a:xfrm>
        </p:grpSpPr>
        <p:pic>
          <p:nvPicPr>
            <p:cNvPr id="5" name="图片 4">
              <a:extLst>
                <a:ext uri="{FF2B5EF4-FFF2-40B4-BE49-F238E27FC236}">
                  <a16:creationId xmlns:a16="http://schemas.microsoft.com/office/drawing/2014/main" id="{EB99F656-4CE3-4FB1-8196-D49CF6EF7F05}"/>
                </a:ext>
              </a:extLst>
            </p:cNvPr>
            <p:cNvPicPr>
              <a:picLocks noChangeAspect="1"/>
            </p:cNvPicPr>
            <p:nvPr/>
          </p:nvPicPr>
          <p:blipFill>
            <a:blip r:embed="rId3"/>
            <a:stretch>
              <a:fillRect/>
            </a:stretch>
          </p:blipFill>
          <p:spPr>
            <a:xfrm>
              <a:off x="4714893" y="3061864"/>
              <a:ext cx="2574863" cy="2914940"/>
            </a:xfrm>
            <a:prstGeom prst="rect">
              <a:avLst/>
            </a:prstGeom>
          </p:spPr>
        </p:pic>
        <p:pic>
          <p:nvPicPr>
            <p:cNvPr id="6" name="图片 5">
              <a:extLst>
                <a:ext uri="{FF2B5EF4-FFF2-40B4-BE49-F238E27FC236}">
                  <a16:creationId xmlns:a16="http://schemas.microsoft.com/office/drawing/2014/main" id="{DE55BBB4-7C9B-4C96-83CB-90B3A82605A6}"/>
                </a:ext>
              </a:extLst>
            </p:cNvPr>
            <p:cNvPicPr>
              <a:picLocks noChangeAspect="1"/>
            </p:cNvPicPr>
            <p:nvPr/>
          </p:nvPicPr>
          <p:blipFill>
            <a:blip r:embed="rId4"/>
            <a:stretch>
              <a:fillRect/>
            </a:stretch>
          </p:blipFill>
          <p:spPr>
            <a:xfrm>
              <a:off x="7308729" y="3193428"/>
              <a:ext cx="2468469" cy="2783376"/>
            </a:xfrm>
            <a:prstGeom prst="rect">
              <a:avLst/>
            </a:prstGeom>
          </p:spPr>
        </p:pic>
      </p:grpSp>
      <p:sp>
        <p:nvSpPr>
          <p:cNvPr id="8" name="文本框 7">
            <a:extLst>
              <a:ext uri="{FF2B5EF4-FFF2-40B4-BE49-F238E27FC236}">
                <a16:creationId xmlns:a16="http://schemas.microsoft.com/office/drawing/2014/main" id="{7698443E-D29B-4083-A06E-869B38BE0BB8}"/>
              </a:ext>
            </a:extLst>
          </p:cNvPr>
          <p:cNvSpPr txBox="1"/>
          <p:nvPr/>
        </p:nvSpPr>
        <p:spPr>
          <a:xfrm>
            <a:off x="17468402" y="3015245"/>
            <a:ext cx="2759602" cy="830997"/>
          </a:xfrm>
          <a:prstGeom prst="rect">
            <a:avLst/>
          </a:prstGeom>
          <a:noFill/>
        </p:spPr>
        <p:txBody>
          <a:bodyPr wrap="none" rtlCol="0">
            <a:spAutoFit/>
          </a:bodyPr>
          <a:lstStyle/>
          <a:p>
            <a:r>
              <a:rPr lang="en-US" altLang="zh-CN" sz="4800" dirty="0"/>
              <a:t>add.test.js</a:t>
            </a:r>
            <a:endParaRPr lang="zh-CN" altLang="en-US" sz="4800" dirty="0"/>
          </a:p>
        </p:txBody>
      </p:sp>
      <p:sp>
        <p:nvSpPr>
          <p:cNvPr id="9" name="文本框 8">
            <a:extLst>
              <a:ext uri="{FF2B5EF4-FFF2-40B4-BE49-F238E27FC236}">
                <a16:creationId xmlns:a16="http://schemas.microsoft.com/office/drawing/2014/main" id="{9AB96FFB-FB8B-401A-B993-9FAC6EAF1A2F}"/>
              </a:ext>
            </a:extLst>
          </p:cNvPr>
          <p:cNvSpPr txBox="1"/>
          <p:nvPr/>
        </p:nvSpPr>
        <p:spPr>
          <a:xfrm>
            <a:off x="2558032" y="7832035"/>
            <a:ext cx="5587107" cy="3301801"/>
          </a:xfrm>
          <a:prstGeom prst="rect">
            <a:avLst/>
          </a:prstGeom>
          <a:noFill/>
        </p:spPr>
        <p:txBody>
          <a:bodyPr wrap="none" rtlCol="0">
            <a:spAutoFit/>
          </a:bodyPr>
          <a:lstStyle/>
          <a:p>
            <a:pPr marL="685800" indent="-685800">
              <a:lnSpc>
                <a:spcPct val="150000"/>
              </a:lnSpc>
              <a:buFont typeface="Arial" panose="020B0604020202020204" pitchFamily="34" charset="0"/>
              <a:buChar char="•"/>
            </a:pPr>
            <a:r>
              <a:rPr lang="en-US" altLang="zh-CN" sz="4800" dirty="0"/>
              <a:t>Mocha + Chai</a:t>
            </a:r>
          </a:p>
          <a:p>
            <a:pPr marL="685800" indent="-685800">
              <a:lnSpc>
                <a:spcPct val="150000"/>
              </a:lnSpc>
              <a:buFont typeface="Arial" panose="020B0604020202020204" pitchFamily="34" charset="0"/>
              <a:buChar char="•"/>
            </a:pPr>
            <a:r>
              <a:rPr lang="en-US" altLang="zh-CN" sz="4800" dirty="0"/>
              <a:t>describe, it,</a:t>
            </a:r>
            <a:r>
              <a:rPr lang="zh-CN" altLang="en-US" sz="4800" dirty="0"/>
              <a:t> </a:t>
            </a:r>
            <a:r>
              <a:rPr lang="en-US" altLang="zh-CN" sz="4800" dirty="0"/>
              <a:t>expect</a:t>
            </a:r>
          </a:p>
          <a:p>
            <a:pPr marL="685800" indent="-685800">
              <a:lnSpc>
                <a:spcPct val="150000"/>
              </a:lnSpc>
              <a:buFont typeface="Arial" panose="020B0604020202020204" pitchFamily="34" charset="0"/>
              <a:buChar char="•"/>
            </a:pPr>
            <a:r>
              <a:rPr lang="en-US" altLang="zh-CN" sz="4800" dirty="0"/>
              <a:t>mocha add.test.js</a:t>
            </a:r>
            <a:endParaRPr lang="zh-CN" altLang="en-US" sz="4800" dirty="0"/>
          </a:p>
        </p:txBody>
      </p:sp>
    </p:spTree>
    <p:extLst>
      <p:ext uri="{BB962C8B-B14F-4D97-AF65-F5344CB8AC3E}">
        <p14:creationId xmlns:p14="http://schemas.microsoft.com/office/powerpoint/2010/main" val="219476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C5C8F-228A-49B0-8636-9CBA12E0E6C8}"/>
              </a:ext>
            </a:extLst>
          </p:cNvPr>
          <p:cNvSpPr>
            <a:spLocks noGrp="1"/>
          </p:cNvSpPr>
          <p:nvPr>
            <p:ph type="title"/>
          </p:nvPr>
        </p:nvSpPr>
        <p:spPr/>
        <p:txBody>
          <a:bodyPr/>
          <a:lstStyle/>
          <a:p>
            <a:r>
              <a:rPr lang="en-US" altLang="zh-CN" dirty="0"/>
              <a:t>2.3 </a:t>
            </a:r>
            <a:r>
              <a:rPr lang="zh-CN" altLang="en-US" dirty="0"/>
              <a:t>接入单元测试难吗？</a:t>
            </a:r>
          </a:p>
        </p:txBody>
      </p:sp>
      <p:sp>
        <p:nvSpPr>
          <p:cNvPr id="6" name="Rectangle 2">
            <a:extLst>
              <a:ext uri="{FF2B5EF4-FFF2-40B4-BE49-F238E27FC236}">
                <a16:creationId xmlns:a16="http://schemas.microsoft.com/office/drawing/2014/main" id="{CD9147A6-096F-4E7C-A0FB-A40A79EB9D50}"/>
              </a:ext>
            </a:extLst>
          </p:cNvPr>
          <p:cNvSpPr>
            <a:spLocks noChangeArrowheads="1"/>
          </p:cNvSpPr>
          <p:nvPr/>
        </p:nvSpPr>
        <p:spPr bwMode="auto">
          <a:xfrm>
            <a:off x="2227451" y="4493213"/>
            <a:ext cx="8542723"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0" i="0" u="none" strike="noStrike" cap="none" normalizeH="0" baseline="0" dirty="0">
                <a:ln>
                  <a:noFill/>
                </a:ln>
                <a:solidFill>
                  <a:srgbClr val="6A8759"/>
                </a:solidFill>
                <a:effectLst/>
                <a:latin typeface="Consolas" panose="020B0609020204030204" pitchFamily="49" charset="0"/>
              </a:rPr>
              <a:t>npm install mocha chai --save-dev</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D8505AD6-81F0-4F34-9F6E-EE05B41C6248}"/>
              </a:ext>
            </a:extLst>
          </p:cNvPr>
          <p:cNvSpPr txBox="1"/>
          <p:nvPr/>
        </p:nvSpPr>
        <p:spPr>
          <a:xfrm>
            <a:off x="2227451" y="3550055"/>
            <a:ext cx="5150769" cy="787139"/>
          </a:xfrm>
          <a:prstGeom prst="rect">
            <a:avLst/>
          </a:prstGeom>
          <a:noFill/>
        </p:spPr>
        <p:txBody>
          <a:bodyPr wrap="none" rtlCol="0">
            <a:spAutoFit/>
          </a:bodyPr>
          <a:lstStyle/>
          <a:p>
            <a:r>
              <a:rPr lang="en-US" altLang="zh-CN" dirty="0"/>
              <a:t>1. </a:t>
            </a:r>
            <a:r>
              <a:rPr lang="zh-CN" altLang="en-US" dirty="0"/>
              <a:t>安装 </a:t>
            </a:r>
            <a:r>
              <a:rPr lang="en-US" altLang="zh-CN" dirty="0"/>
              <a:t>mocha + chai</a:t>
            </a:r>
            <a:endParaRPr lang="zh-CN" altLang="en-US" dirty="0"/>
          </a:p>
        </p:txBody>
      </p:sp>
      <p:sp>
        <p:nvSpPr>
          <p:cNvPr id="8" name="文本框 7">
            <a:extLst>
              <a:ext uri="{FF2B5EF4-FFF2-40B4-BE49-F238E27FC236}">
                <a16:creationId xmlns:a16="http://schemas.microsoft.com/office/drawing/2014/main" id="{30232990-1519-4008-8240-30015DA6C3AA}"/>
              </a:ext>
            </a:extLst>
          </p:cNvPr>
          <p:cNvSpPr txBox="1"/>
          <p:nvPr/>
        </p:nvSpPr>
        <p:spPr>
          <a:xfrm>
            <a:off x="2227451" y="5939861"/>
            <a:ext cx="11398313" cy="787139"/>
          </a:xfrm>
          <a:prstGeom prst="rect">
            <a:avLst/>
          </a:prstGeom>
          <a:noFill/>
        </p:spPr>
        <p:txBody>
          <a:bodyPr wrap="none" rtlCol="0">
            <a:spAutoFit/>
          </a:bodyPr>
          <a:lstStyle/>
          <a:p>
            <a:r>
              <a:rPr lang="en-US" altLang="zh-CN" dirty="0"/>
              <a:t>2. </a:t>
            </a:r>
            <a:r>
              <a:rPr lang="zh-CN" altLang="en-US" dirty="0"/>
              <a:t>新建 </a:t>
            </a:r>
            <a:r>
              <a:rPr lang="en-US" altLang="zh-CN" dirty="0"/>
              <a:t>test </a:t>
            </a:r>
            <a:r>
              <a:rPr lang="zh-CN" altLang="en-US" dirty="0"/>
              <a:t>目录，并增加 </a:t>
            </a:r>
            <a:r>
              <a:rPr lang="en-US" altLang="zh-CN" dirty="0"/>
              <a:t>xxx.test.js </a:t>
            </a:r>
            <a:r>
              <a:rPr lang="zh-CN" altLang="en-US" dirty="0"/>
              <a:t>测试文件</a:t>
            </a:r>
          </a:p>
        </p:txBody>
      </p:sp>
      <p:sp>
        <p:nvSpPr>
          <p:cNvPr id="9" name="Rectangle 3">
            <a:extLst>
              <a:ext uri="{FF2B5EF4-FFF2-40B4-BE49-F238E27FC236}">
                <a16:creationId xmlns:a16="http://schemas.microsoft.com/office/drawing/2014/main" id="{087B1A9E-ED53-4637-B107-2A751915F00B}"/>
              </a:ext>
            </a:extLst>
          </p:cNvPr>
          <p:cNvSpPr>
            <a:spLocks noChangeArrowheads="1"/>
          </p:cNvSpPr>
          <p:nvPr/>
        </p:nvSpPr>
        <p:spPr bwMode="auto">
          <a:xfrm>
            <a:off x="2227451" y="6955600"/>
            <a:ext cx="10822193" cy="50783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rgbClr val="CC7832"/>
                </a:solidFill>
                <a:effectLst/>
                <a:latin typeface="Consolas" panose="020B0609020204030204" pitchFamily="49" charset="0"/>
              </a:rPr>
              <a:t>const </a:t>
            </a:r>
            <a:r>
              <a:rPr kumimoji="0" lang="zh-CN" altLang="zh-CN" sz="3600" b="0" i="0" u="none" strike="noStrike" cap="none" normalizeH="0" baseline="0" dirty="0">
                <a:ln>
                  <a:noFill/>
                </a:ln>
                <a:solidFill>
                  <a:srgbClr val="A9B7C6"/>
                </a:solidFill>
                <a:effectLst/>
                <a:latin typeface="Consolas" panose="020B0609020204030204" pitchFamily="49" charset="0"/>
              </a:rPr>
              <a:t>expect = require(</a:t>
            </a:r>
            <a:r>
              <a:rPr kumimoji="0" lang="zh-CN" altLang="zh-CN" sz="3600" b="0" i="0" u="none" strike="noStrike" cap="none" normalizeH="0" baseline="0" dirty="0">
                <a:ln>
                  <a:noFill/>
                </a:ln>
                <a:solidFill>
                  <a:srgbClr val="6A8759"/>
                </a:solidFill>
                <a:effectLst/>
                <a:latin typeface="Consolas" panose="020B0609020204030204" pitchFamily="49" charset="0"/>
              </a:rPr>
              <a:t>'chai'</a:t>
            </a:r>
            <a:r>
              <a:rPr kumimoji="0" lang="zh-CN" altLang="zh-CN" sz="3600" b="0" i="0" u="none" strike="noStrike" cap="none" normalizeH="0" baseline="0" dirty="0">
                <a:ln>
                  <a:noFill/>
                </a:ln>
                <a:solidFill>
                  <a:srgbClr val="A9B7C6"/>
                </a:solidFill>
                <a:effectLst/>
                <a:latin typeface="Consolas" panose="020B0609020204030204" pitchFamily="49" charset="0"/>
              </a:rPr>
              <a:t>).expect</a:t>
            </a:r>
            <a:r>
              <a:rPr kumimoji="0" lang="zh-CN" altLang="zh-CN" sz="3600" b="0" i="0" u="none" strike="noStrike" cap="none" normalizeH="0" baseline="0" dirty="0">
                <a:ln>
                  <a:noFill/>
                </a:ln>
                <a:solidFill>
                  <a:srgbClr val="CC7832"/>
                </a:solidFill>
                <a:effectLst/>
                <a:latin typeface="Consolas" panose="020B0609020204030204" pitchFamily="49" charset="0"/>
              </a:rPr>
              <a:t>;</a:t>
            </a:r>
            <a:br>
              <a:rPr kumimoji="0" lang="zh-CN" altLang="zh-CN" sz="3600" b="0" i="0" u="none" strike="noStrike" cap="none" normalizeH="0" baseline="0" dirty="0">
                <a:ln>
                  <a:noFill/>
                </a:ln>
                <a:solidFill>
                  <a:srgbClr val="CC7832"/>
                </a:solidFill>
                <a:effectLst/>
                <a:latin typeface="Consolas" panose="020B0609020204030204" pitchFamily="49" charset="0"/>
              </a:rPr>
            </a:br>
            <a:br>
              <a:rPr kumimoji="0" lang="zh-CN" altLang="zh-CN" sz="3600" b="0" i="0" u="none" strike="noStrike" cap="none" normalizeH="0" baseline="0" dirty="0">
                <a:ln>
                  <a:noFill/>
                </a:ln>
                <a:solidFill>
                  <a:srgbClr val="CC7832"/>
                </a:solidFill>
                <a:effectLst/>
                <a:latin typeface="Consolas" panose="020B0609020204030204" pitchFamily="49" charset="0"/>
              </a:rPr>
            </a:br>
            <a:r>
              <a:rPr kumimoji="0" lang="zh-CN" altLang="zh-CN" sz="3600" b="1" i="0" u="none" strike="noStrike" cap="none" normalizeH="0" baseline="0" dirty="0">
                <a:ln>
                  <a:noFill/>
                </a:ln>
                <a:solidFill>
                  <a:srgbClr val="CC7832"/>
                </a:solidFill>
                <a:effectLst/>
                <a:latin typeface="Consolas" panose="020B0609020204030204" pitchFamily="49" charset="0"/>
              </a:rPr>
              <a:t>const </a:t>
            </a:r>
            <a:r>
              <a:rPr kumimoji="0" lang="zh-CN" altLang="zh-CN" sz="3600" b="0" i="0" u="none" strike="noStrike" cap="none" normalizeH="0" baseline="0" dirty="0">
                <a:ln>
                  <a:noFill/>
                </a:ln>
                <a:solidFill>
                  <a:srgbClr val="FFC66D"/>
                </a:solidFill>
                <a:effectLst/>
                <a:latin typeface="Consolas" panose="020B0609020204030204" pitchFamily="49" charset="0"/>
              </a:rPr>
              <a:t>add </a:t>
            </a:r>
            <a:r>
              <a:rPr kumimoji="0" lang="zh-CN" altLang="zh-CN" sz="3600" b="0" i="0" u="none" strike="noStrike" cap="none" normalizeH="0" baseline="0" dirty="0">
                <a:ln>
                  <a:noFill/>
                </a:ln>
                <a:solidFill>
                  <a:srgbClr val="A9B7C6"/>
                </a:solidFill>
                <a:effectLst/>
                <a:latin typeface="Consolas" panose="020B0609020204030204" pitchFamily="49" charset="0"/>
              </a:rPr>
              <a:t>= require(</a:t>
            </a:r>
            <a:r>
              <a:rPr kumimoji="0" lang="zh-CN" altLang="zh-CN" sz="3600" b="0" i="0" u="none" strike="noStrike" cap="none" normalizeH="0" baseline="0" dirty="0">
                <a:ln>
                  <a:noFill/>
                </a:ln>
                <a:solidFill>
                  <a:srgbClr val="6A8759"/>
                </a:solidFill>
                <a:effectLst/>
                <a:latin typeface="Consolas" panose="020B0609020204030204" pitchFamily="49" charset="0"/>
              </a:rPr>
              <a:t>'../src/add'</a:t>
            </a:r>
            <a:r>
              <a:rPr kumimoji="0" lang="zh-CN" altLang="zh-CN" sz="3600" b="0" i="0" u="none" strike="noStrike" cap="none" normalizeH="0" baseline="0" dirty="0">
                <a:ln>
                  <a:noFill/>
                </a:ln>
                <a:solidFill>
                  <a:srgbClr val="A9B7C6"/>
                </a:solidFill>
                <a:effectLst/>
                <a:latin typeface="Consolas" panose="020B0609020204030204" pitchFamily="49" charset="0"/>
              </a:rPr>
              <a:t>)</a:t>
            </a:r>
            <a:r>
              <a:rPr kumimoji="0" lang="zh-CN" altLang="zh-CN" sz="3600" b="0" i="0" u="none" strike="noStrike" cap="none" normalizeH="0" baseline="0" dirty="0">
                <a:ln>
                  <a:noFill/>
                </a:ln>
                <a:solidFill>
                  <a:srgbClr val="CC7832"/>
                </a:solidFill>
                <a:effectLst/>
                <a:latin typeface="Consolas" panose="020B0609020204030204" pitchFamily="49" charset="0"/>
              </a:rPr>
              <a:t>;</a:t>
            </a:r>
            <a:br>
              <a:rPr kumimoji="0" lang="zh-CN" altLang="zh-CN" sz="3600" b="0" i="0" u="none" strike="noStrike" cap="none" normalizeH="0" baseline="0" dirty="0">
                <a:ln>
                  <a:noFill/>
                </a:ln>
                <a:solidFill>
                  <a:srgbClr val="CC7832"/>
                </a:solidFill>
                <a:effectLst/>
                <a:latin typeface="Consolas" panose="020B0609020204030204" pitchFamily="49" charset="0"/>
              </a:rPr>
            </a:br>
            <a:br>
              <a:rPr kumimoji="0" lang="zh-CN" altLang="zh-CN" sz="3600" b="0" i="0" u="none" strike="noStrike" cap="none" normalizeH="0" baseline="0" dirty="0">
                <a:ln>
                  <a:noFill/>
                </a:ln>
                <a:solidFill>
                  <a:srgbClr val="CC7832"/>
                </a:solidFill>
                <a:effectLst/>
                <a:latin typeface="Consolas" panose="020B0609020204030204" pitchFamily="49" charset="0"/>
              </a:rPr>
            </a:br>
            <a:r>
              <a:rPr kumimoji="0" lang="zh-CN" altLang="zh-CN" sz="3600" b="0" i="0" u="none" strike="noStrike" cap="none" normalizeH="0" baseline="0" dirty="0">
                <a:ln>
                  <a:noFill/>
                </a:ln>
                <a:solidFill>
                  <a:srgbClr val="FFC66D"/>
                </a:solidFill>
                <a:effectLst/>
                <a:latin typeface="Consolas" panose="020B0609020204030204" pitchFamily="49" charset="0"/>
              </a:rPr>
              <a:t>describe</a:t>
            </a:r>
            <a:r>
              <a:rPr kumimoji="0" lang="zh-CN" altLang="zh-CN" sz="3600" b="0" i="0" u="none" strike="noStrike" cap="none" normalizeH="0" baseline="0" dirty="0">
                <a:ln>
                  <a:noFill/>
                </a:ln>
                <a:solidFill>
                  <a:srgbClr val="A9B7C6"/>
                </a:solidFill>
                <a:effectLst/>
                <a:latin typeface="Consolas" panose="020B0609020204030204" pitchFamily="49" charset="0"/>
              </a:rPr>
              <a:t>(</a:t>
            </a:r>
            <a:r>
              <a:rPr kumimoji="0" lang="zh-CN" altLang="zh-CN" sz="3600" b="0" i="0" u="none" strike="noStrike" cap="none" normalizeH="0" baseline="0" dirty="0">
                <a:ln>
                  <a:noFill/>
                </a:ln>
                <a:solidFill>
                  <a:srgbClr val="6A8759"/>
                </a:solidFill>
                <a:effectLst/>
                <a:latin typeface="Consolas" panose="020B0609020204030204" pitchFamily="49" charset="0"/>
              </a:rPr>
              <a:t>'use expect: src/add.js'</a:t>
            </a:r>
            <a:r>
              <a:rPr kumimoji="0" lang="zh-CN" altLang="zh-CN" sz="3600" b="0" i="0" u="none" strike="noStrike" cap="none" normalizeH="0" baseline="0" dirty="0">
                <a:ln>
                  <a:noFill/>
                </a:ln>
                <a:solidFill>
                  <a:srgbClr val="CC7832"/>
                </a:solidFill>
                <a:effectLst/>
                <a:latin typeface="Consolas" panose="020B0609020204030204" pitchFamily="49" charset="0"/>
              </a:rPr>
              <a:t>, </a:t>
            </a:r>
            <a:r>
              <a:rPr kumimoji="0" lang="zh-CN" altLang="zh-CN" sz="3600" b="0" i="0" u="none" strike="noStrike" cap="none" normalizeH="0" baseline="0" dirty="0">
                <a:ln>
                  <a:noFill/>
                </a:ln>
                <a:solidFill>
                  <a:srgbClr val="A9B7C6"/>
                </a:solidFill>
                <a:effectLst/>
                <a:latin typeface="Consolas" panose="020B0609020204030204" pitchFamily="49" charset="0"/>
              </a:rPr>
              <a:t>() =&gt; {</a:t>
            </a:r>
            <a:br>
              <a:rPr kumimoji="0" lang="zh-CN" altLang="zh-CN" sz="3600" b="0" i="0" u="none" strike="noStrike" cap="none" normalizeH="0" baseline="0" dirty="0">
                <a:ln>
                  <a:noFill/>
                </a:ln>
                <a:solidFill>
                  <a:srgbClr val="A9B7C6"/>
                </a:solidFill>
                <a:effectLst/>
                <a:latin typeface="Consolas" panose="020B0609020204030204" pitchFamily="49" charset="0"/>
              </a:rPr>
            </a:br>
            <a:r>
              <a:rPr kumimoji="0" lang="zh-CN" altLang="zh-CN" sz="3600" b="0" i="0" u="none" strike="noStrike" cap="none" normalizeH="0" baseline="0" dirty="0">
                <a:ln>
                  <a:noFill/>
                </a:ln>
                <a:solidFill>
                  <a:srgbClr val="A9B7C6"/>
                </a:solidFill>
                <a:effectLst/>
                <a:latin typeface="Consolas" panose="020B0609020204030204" pitchFamily="49" charset="0"/>
              </a:rPr>
              <a:t>    </a:t>
            </a:r>
            <a:r>
              <a:rPr kumimoji="0" lang="zh-CN" altLang="zh-CN" sz="3600" b="0" i="0" u="none" strike="noStrike" cap="none" normalizeH="0" baseline="0" dirty="0">
                <a:ln>
                  <a:noFill/>
                </a:ln>
                <a:solidFill>
                  <a:srgbClr val="FFC66D"/>
                </a:solidFill>
                <a:effectLst/>
                <a:latin typeface="Consolas" panose="020B0609020204030204" pitchFamily="49" charset="0"/>
              </a:rPr>
              <a:t>it</a:t>
            </a:r>
            <a:r>
              <a:rPr kumimoji="0" lang="zh-CN" altLang="zh-CN" sz="3600" b="0" i="0" u="none" strike="noStrike" cap="none" normalizeH="0" baseline="0" dirty="0">
                <a:ln>
                  <a:noFill/>
                </a:ln>
                <a:solidFill>
                  <a:srgbClr val="A9B7C6"/>
                </a:solidFill>
                <a:effectLst/>
                <a:latin typeface="Consolas" panose="020B0609020204030204" pitchFamily="49" charset="0"/>
              </a:rPr>
              <a:t>(</a:t>
            </a:r>
            <a:r>
              <a:rPr kumimoji="0" lang="zh-CN" altLang="zh-CN" sz="3600" b="0" i="0" u="none" strike="noStrike" cap="none" normalizeH="0" baseline="0" dirty="0">
                <a:ln>
                  <a:noFill/>
                </a:ln>
                <a:solidFill>
                  <a:srgbClr val="6A8759"/>
                </a:solidFill>
                <a:effectLst/>
                <a:latin typeface="Consolas" panose="020B0609020204030204" pitchFamily="49" charset="0"/>
              </a:rPr>
              <a:t>'add(1,2) === 3'</a:t>
            </a:r>
            <a:r>
              <a:rPr kumimoji="0" lang="zh-CN" altLang="zh-CN" sz="3600" b="0" i="0" u="none" strike="noStrike" cap="none" normalizeH="0" baseline="0" dirty="0">
                <a:ln>
                  <a:noFill/>
                </a:ln>
                <a:solidFill>
                  <a:srgbClr val="CC7832"/>
                </a:solidFill>
                <a:effectLst/>
                <a:latin typeface="Consolas" panose="020B0609020204030204" pitchFamily="49" charset="0"/>
              </a:rPr>
              <a:t>, </a:t>
            </a:r>
            <a:r>
              <a:rPr kumimoji="0" lang="zh-CN" altLang="zh-CN" sz="3600" b="0" i="0" u="none" strike="noStrike" cap="none" normalizeH="0" baseline="0" dirty="0">
                <a:ln>
                  <a:noFill/>
                </a:ln>
                <a:solidFill>
                  <a:srgbClr val="A9B7C6"/>
                </a:solidFill>
                <a:effectLst/>
                <a:latin typeface="Consolas" panose="020B0609020204030204" pitchFamily="49" charset="0"/>
              </a:rPr>
              <a:t>() =&gt; {</a:t>
            </a:r>
            <a:br>
              <a:rPr kumimoji="0" lang="zh-CN" altLang="zh-CN" sz="3600" b="0" i="0" u="none" strike="noStrike" cap="none" normalizeH="0" baseline="0" dirty="0">
                <a:ln>
                  <a:noFill/>
                </a:ln>
                <a:solidFill>
                  <a:srgbClr val="A9B7C6"/>
                </a:solidFill>
                <a:effectLst/>
                <a:latin typeface="Consolas" panose="020B0609020204030204" pitchFamily="49" charset="0"/>
              </a:rPr>
            </a:br>
            <a:r>
              <a:rPr kumimoji="0" lang="zh-CN" altLang="zh-CN" sz="3600" b="0" i="0" u="none" strike="noStrike" cap="none" normalizeH="0" baseline="0" dirty="0">
                <a:ln>
                  <a:noFill/>
                </a:ln>
                <a:solidFill>
                  <a:srgbClr val="A9B7C6"/>
                </a:solidFill>
                <a:effectLst/>
                <a:latin typeface="Consolas" panose="020B0609020204030204" pitchFamily="49" charset="0"/>
              </a:rPr>
              <a:t>        expect(</a:t>
            </a:r>
            <a:r>
              <a:rPr kumimoji="0" lang="zh-CN" altLang="zh-CN" sz="3600" b="0" i="0" u="none" strike="noStrike" cap="none" normalizeH="0" baseline="0" dirty="0">
                <a:ln>
                  <a:noFill/>
                </a:ln>
                <a:solidFill>
                  <a:srgbClr val="FFC66D"/>
                </a:solidFill>
                <a:effectLst/>
                <a:latin typeface="Consolas" panose="020B0609020204030204" pitchFamily="49" charset="0"/>
              </a:rPr>
              <a:t>add</a:t>
            </a:r>
            <a:r>
              <a:rPr kumimoji="0" lang="zh-CN" altLang="zh-CN" sz="3600" b="0" i="0" u="none" strike="noStrike" cap="none" normalizeH="0" baseline="0" dirty="0">
                <a:ln>
                  <a:noFill/>
                </a:ln>
                <a:solidFill>
                  <a:srgbClr val="A9B7C6"/>
                </a:solidFill>
                <a:effectLst/>
                <a:latin typeface="Consolas" panose="020B0609020204030204" pitchFamily="49" charset="0"/>
              </a:rPr>
              <a:t>(</a:t>
            </a:r>
            <a:r>
              <a:rPr kumimoji="0" lang="zh-CN" altLang="zh-CN" sz="3600" b="0" i="0" u="none" strike="noStrike" cap="none" normalizeH="0" baseline="0" dirty="0">
                <a:ln>
                  <a:noFill/>
                </a:ln>
                <a:solidFill>
                  <a:srgbClr val="6897BB"/>
                </a:solidFill>
                <a:effectLst/>
                <a:latin typeface="Consolas" panose="020B0609020204030204" pitchFamily="49" charset="0"/>
              </a:rPr>
              <a:t>1</a:t>
            </a:r>
            <a:r>
              <a:rPr kumimoji="0" lang="zh-CN" altLang="zh-CN" sz="3600" b="0" i="0" u="none" strike="noStrike" cap="none" normalizeH="0" baseline="0" dirty="0">
                <a:ln>
                  <a:noFill/>
                </a:ln>
                <a:solidFill>
                  <a:srgbClr val="CC7832"/>
                </a:solidFill>
                <a:effectLst/>
                <a:latin typeface="Consolas" panose="020B0609020204030204" pitchFamily="49" charset="0"/>
              </a:rPr>
              <a:t>, </a:t>
            </a:r>
            <a:r>
              <a:rPr kumimoji="0" lang="zh-CN" altLang="zh-CN" sz="3600" b="0" i="0" u="none" strike="noStrike" cap="none" normalizeH="0" baseline="0" dirty="0">
                <a:ln>
                  <a:noFill/>
                </a:ln>
                <a:solidFill>
                  <a:srgbClr val="6897BB"/>
                </a:solidFill>
                <a:effectLst/>
                <a:latin typeface="Consolas" panose="020B0609020204030204" pitchFamily="49" charset="0"/>
              </a:rPr>
              <a:t>2</a:t>
            </a:r>
            <a:r>
              <a:rPr kumimoji="0" lang="zh-CN" altLang="zh-CN" sz="3600" b="0" i="0" u="none" strike="noStrike" cap="none" normalizeH="0" baseline="0" dirty="0">
                <a:ln>
                  <a:noFill/>
                </a:ln>
                <a:solidFill>
                  <a:srgbClr val="A9B7C6"/>
                </a:solidFill>
                <a:effectLst/>
                <a:latin typeface="Consolas" panose="020B0609020204030204" pitchFamily="49" charset="0"/>
              </a:rPr>
              <a:t>)).to.</a:t>
            </a:r>
            <a:r>
              <a:rPr kumimoji="0" lang="zh-CN" altLang="zh-CN" sz="3600" b="0" i="0" u="none" strike="noStrike" cap="none" normalizeH="0" baseline="0" dirty="0">
                <a:ln>
                  <a:noFill/>
                </a:ln>
                <a:solidFill>
                  <a:srgbClr val="FFC66D"/>
                </a:solidFill>
                <a:effectLst/>
                <a:latin typeface="Consolas" panose="020B0609020204030204" pitchFamily="49" charset="0"/>
              </a:rPr>
              <a:t>equal</a:t>
            </a:r>
            <a:r>
              <a:rPr kumimoji="0" lang="zh-CN" altLang="zh-CN" sz="3600" b="0" i="0" u="none" strike="noStrike" cap="none" normalizeH="0" baseline="0" dirty="0">
                <a:ln>
                  <a:noFill/>
                </a:ln>
                <a:solidFill>
                  <a:srgbClr val="A9B7C6"/>
                </a:solidFill>
                <a:effectLst/>
                <a:latin typeface="Consolas" panose="020B0609020204030204" pitchFamily="49" charset="0"/>
              </a:rPr>
              <a:t>(</a:t>
            </a:r>
            <a:r>
              <a:rPr kumimoji="0" lang="zh-CN" altLang="zh-CN" sz="3600" b="0" i="0" u="none" strike="noStrike" cap="none" normalizeH="0" baseline="0" dirty="0">
                <a:ln>
                  <a:noFill/>
                </a:ln>
                <a:solidFill>
                  <a:srgbClr val="6897BB"/>
                </a:solidFill>
                <a:effectLst/>
                <a:latin typeface="Consolas" panose="020B0609020204030204" pitchFamily="49" charset="0"/>
              </a:rPr>
              <a:t>3</a:t>
            </a:r>
            <a:r>
              <a:rPr kumimoji="0" lang="zh-CN" altLang="zh-CN" sz="3600" b="0" i="0" u="none" strike="noStrike" cap="none" normalizeH="0" baseline="0" dirty="0">
                <a:ln>
                  <a:noFill/>
                </a:ln>
                <a:solidFill>
                  <a:srgbClr val="A9B7C6"/>
                </a:solidFill>
                <a:effectLst/>
                <a:latin typeface="Consolas" panose="020B0609020204030204" pitchFamily="49" charset="0"/>
              </a:rPr>
              <a:t>)</a:t>
            </a:r>
            <a:r>
              <a:rPr kumimoji="0" lang="zh-CN" altLang="zh-CN" sz="3600" b="0" i="0" u="none" strike="noStrike" cap="none" normalizeH="0" baseline="0" dirty="0">
                <a:ln>
                  <a:noFill/>
                </a:ln>
                <a:solidFill>
                  <a:srgbClr val="CC7832"/>
                </a:solidFill>
                <a:effectLst/>
                <a:latin typeface="Consolas" panose="020B0609020204030204" pitchFamily="49" charset="0"/>
              </a:rPr>
              <a:t>;</a:t>
            </a:r>
            <a:br>
              <a:rPr kumimoji="0" lang="zh-CN" altLang="zh-CN" sz="3600" b="0" i="0" u="none" strike="noStrike" cap="none" normalizeH="0" baseline="0" dirty="0">
                <a:ln>
                  <a:noFill/>
                </a:ln>
                <a:solidFill>
                  <a:srgbClr val="CC7832"/>
                </a:solidFill>
                <a:effectLst/>
                <a:latin typeface="Consolas" panose="020B0609020204030204" pitchFamily="49" charset="0"/>
              </a:rPr>
            </a:br>
            <a:r>
              <a:rPr kumimoji="0" lang="zh-CN" altLang="zh-CN" sz="3600" b="0" i="0" u="none" strike="noStrike" cap="none" normalizeH="0" baseline="0" dirty="0">
                <a:ln>
                  <a:noFill/>
                </a:ln>
                <a:solidFill>
                  <a:srgbClr val="CC7832"/>
                </a:solidFill>
                <a:effectLst/>
                <a:latin typeface="Consolas" panose="020B0609020204030204" pitchFamily="49" charset="0"/>
              </a:rPr>
              <a:t>    </a:t>
            </a:r>
            <a:r>
              <a:rPr kumimoji="0" lang="zh-CN" altLang="zh-CN" sz="3600" b="0" i="0" u="none" strike="noStrike" cap="none" normalizeH="0" baseline="0" dirty="0">
                <a:ln>
                  <a:noFill/>
                </a:ln>
                <a:solidFill>
                  <a:srgbClr val="A9B7C6"/>
                </a:solidFill>
                <a:effectLst/>
                <a:latin typeface="Consolas" panose="020B0609020204030204" pitchFamily="49" charset="0"/>
              </a:rPr>
              <a:t>})</a:t>
            </a:r>
            <a:r>
              <a:rPr kumimoji="0" lang="zh-CN" altLang="zh-CN" sz="3600" b="0" i="0" u="none" strike="noStrike" cap="none" normalizeH="0" baseline="0" dirty="0">
                <a:ln>
                  <a:noFill/>
                </a:ln>
                <a:solidFill>
                  <a:srgbClr val="CC7832"/>
                </a:solidFill>
                <a:effectLst/>
                <a:latin typeface="Consolas" panose="020B0609020204030204" pitchFamily="49" charset="0"/>
              </a:rPr>
              <a:t>;</a:t>
            </a:r>
            <a:br>
              <a:rPr kumimoji="0" lang="zh-CN" altLang="zh-CN" sz="3600" b="0" i="0" u="none" strike="noStrike" cap="none" normalizeH="0" baseline="0" dirty="0">
                <a:ln>
                  <a:noFill/>
                </a:ln>
                <a:solidFill>
                  <a:srgbClr val="CC7832"/>
                </a:solidFill>
                <a:effectLst/>
                <a:latin typeface="Consolas" panose="020B0609020204030204" pitchFamily="49" charset="0"/>
              </a:rPr>
            </a:br>
            <a:r>
              <a:rPr kumimoji="0" lang="zh-CN" altLang="zh-CN" sz="3600" b="0" i="0" u="none" strike="noStrike" cap="none" normalizeH="0" baseline="0" dirty="0">
                <a:ln>
                  <a:noFill/>
                </a:ln>
                <a:solidFill>
                  <a:srgbClr val="A9B7C6"/>
                </a:solidFill>
                <a:effectLst/>
                <a:latin typeface="Consolas" panose="020B0609020204030204" pitchFamily="49" charset="0"/>
              </a:rPr>
              <a:t>})</a:t>
            </a:r>
            <a:r>
              <a:rPr kumimoji="0" lang="zh-CN" altLang="zh-CN" sz="3600" b="0" i="0" u="none" strike="noStrike" cap="none" normalizeH="0" baseline="0" dirty="0">
                <a:ln>
                  <a:noFill/>
                </a:ln>
                <a:solidFill>
                  <a:srgbClr val="CC7832"/>
                </a:solidFill>
                <a:effectLst/>
                <a:latin typeface="Consolas" panose="020B0609020204030204" pitchFamily="49" charset="0"/>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cxnSp>
        <p:nvCxnSpPr>
          <p:cNvPr id="11" name="直接连接符 10">
            <a:extLst>
              <a:ext uri="{FF2B5EF4-FFF2-40B4-BE49-F238E27FC236}">
                <a16:creationId xmlns:a16="http://schemas.microsoft.com/office/drawing/2014/main" id="{349C2587-7382-467F-93CE-8A4945AA1192}"/>
              </a:ext>
            </a:extLst>
          </p:cNvPr>
          <p:cNvCxnSpPr>
            <a:stCxn id="2" idx="2"/>
          </p:cNvCxnSpPr>
          <p:nvPr/>
        </p:nvCxnSpPr>
        <p:spPr>
          <a:xfrm>
            <a:off x="16199644" y="3550055"/>
            <a:ext cx="0" cy="8946745"/>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83E1D5-0516-45C6-A5C9-149819A8D5A8}"/>
              </a:ext>
            </a:extLst>
          </p:cNvPr>
          <p:cNvSpPr txBox="1"/>
          <p:nvPr/>
        </p:nvSpPr>
        <p:spPr>
          <a:xfrm>
            <a:off x="17014821" y="3520519"/>
            <a:ext cx="11045524" cy="787139"/>
          </a:xfrm>
          <a:prstGeom prst="rect">
            <a:avLst/>
          </a:prstGeom>
          <a:noFill/>
        </p:spPr>
        <p:txBody>
          <a:bodyPr wrap="none" rtlCol="0">
            <a:spAutoFit/>
          </a:bodyPr>
          <a:lstStyle/>
          <a:p>
            <a:r>
              <a:rPr lang="en-US" altLang="zh-CN" dirty="0"/>
              <a:t>3. </a:t>
            </a:r>
            <a:r>
              <a:rPr lang="zh-CN" altLang="en-US" dirty="0"/>
              <a:t>在 </a:t>
            </a:r>
            <a:r>
              <a:rPr lang="en-US" altLang="zh-CN" dirty="0" err="1"/>
              <a:t>package.json</a:t>
            </a:r>
            <a:r>
              <a:rPr lang="en-US" altLang="zh-CN" dirty="0"/>
              <a:t> </a:t>
            </a:r>
            <a:r>
              <a:rPr lang="zh-CN" altLang="en-US" dirty="0"/>
              <a:t>中的 </a:t>
            </a:r>
            <a:r>
              <a:rPr lang="en-US" altLang="zh-CN" dirty="0"/>
              <a:t>scripts </a:t>
            </a:r>
            <a:r>
              <a:rPr lang="zh-CN" altLang="en-US" dirty="0"/>
              <a:t>增加 </a:t>
            </a:r>
            <a:r>
              <a:rPr lang="en-US" altLang="zh-CN" dirty="0"/>
              <a:t>test </a:t>
            </a:r>
            <a:r>
              <a:rPr lang="zh-CN" altLang="en-US" dirty="0"/>
              <a:t>命令</a:t>
            </a:r>
          </a:p>
        </p:txBody>
      </p:sp>
      <p:sp>
        <p:nvSpPr>
          <p:cNvPr id="13" name="Rectangle 4">
            <a:extLst>
              <a:ext uri="{FF2B5EF4-FFF2-40B4-BE49-F238E27FC236}">
                <a16:creationId xmlns:a16="http://schemas.microsoft.com/office/drawing/2014/main" id="{BFAD1749-0687-4F54-A0CF-16CC75EB1D2A}"/>
              </a:ext>
            </a:extLst>
          </p:cNvPr>
          <p:cNvSpPr>
            <a:spLocks noChangeArrowheads="1"/>
          </p:cNvSpPr>
          <p:nvPr/>
        </p:nvSpPr>
        <p:spPr bwMode="auto">
          <a:xfrm>
            <a:off x="17014821" y="4493213"/>
            <a:ext cx="12341840"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0" i="0" u="none" strike="noStrike" cap="none" normalizeH="0" baseline="0" dirty="0">
                <a:ln>
                  <a:noFill/>
                </a:ln>
                <a:solidFill>
                  <a:srgbClr val="9876AA"/>
                </a:solidFill>
                <a:effectLst/>
                <a:latin typeface="Consolas" panose="020B0609020204030204" pitchFamily="49" charset="0"/>
              </a:rPr>
              <a:t>"scripts"</a:t>
            </a:r>
            <a:r>
              <a:rPr kumimoji="0" lang="zh-CN" altLang="zh-CN" sz="3600" b="0" i="0" u="none" strike="noStrike" cap="none" normalizeH="0" baseline="0" dirty="0">
                <a:ln>
                  <a:noFill/>
                </a:ln>
                <a:solidFill>
                  <a:srgbClr val="CC7832"/>
                </a:solidFill>
                <a:effectLst/>
                <a:latin typeface="Consolas" panose="020B0609020204030204" pitchFamily="49" charset="0"/>
              </a:rPr>
              <a:t>: </a:t>
            </a:r>
            <a:r>
              <a:rPr kumimoji="0" lang="zh-CN" altLang="zh-CN" sz="3600" b="0" i="0" u="none" strike="noStrike" cap="none" normalizeH="0" baseline="0" dirty="0">
                <a:ln>
                  <a:noFill/>
                </a:ln>
                <a:solidFill>
                  <a:srgbClr val="A9B7C6"/>
                </a:solidFill>
                <a:effectLst/>
                <a:latin typeface="Consolas" panose="020B0609020204030204" pitchFamily="49" charset="0"/>
              </a:rPr>
              <a:t>{</a:t>
            </a:r>
            <a:br>
              <a:rPr kumimoji="0" lang="zh-CN" altLang="zh-CN" sz="3600" b="0" i="0" u="none" strike="noStrike" cap="none" normalizeH="0" baseline="0" dirty="0">
                <a:ln>
                  <a:noFill/>
                </a:ln>
                <a:solidFill>
                  <a:srgbClr val="A9B7C6"/>
                </a:solidFill>
                <a:effectLst/>
                <a:latin typeface="Consolas" panose="020B0609020204030204" pitchFamily="49" charset="0"/>
              </a:rPr>
            </a:br>
            <a:r>
              <a:rPr kumimoji="0" lang="zh-CN" altLang="zh-CN" sz="3600" b="0" i="0" u="none" strike="noStrike" cap="none" normalizeH="0" baseline="0" dirty="0">
                <a:ln>
                  <a:noFill/>
                </a:ln>
                <a:solidFill>
                  <a:srgbClr val="A9B7C6"/>
                </a:solidFill>
                <a:effectLst/>
                <a:latin typeface="Consolas" panose="020B0609020204030204" pitchFamily="49" charset="0"/>
              </a:rPr>
              <a:t>  </a:t>
            </a:r>
            <a:r>
              <a:rPr kumimoji="0" lang="zh-CN" altLang="zh-CN" sz="3600" b="0" i="0" u="none" strike="noStrike" cap="none" normalizeH="0" baseline="0" dirty="0">
                <a:ln>
                  <a:noFill/>
                </a:ln>
                <a:solidFill>
                  <a:srgbClr val="9876AA"/>
                </a:solidFill>
                <a:effectLst/>
                <a:latin typeface="Consolas" panose="020B0609020204030204" pitchFamily="49" charset="0"/>
              </a:rPr>
              <a:t>"test"</a:t>
            </a:r>
            <a:r>
              <a:rPr kumimoji="0" lang="zh-CN" altLang="zh-CN" sz="3600" b="0" i="0" u="none" strike="noStrike" cap="none" normalizeH="0" baseline="0" dirty="0">
                <a:ln>
                  <a:noFill/>
                </a:ln>
                <a:solidFill>
                  <a:srgbClr val="CC7832"/>
                </a:solidFill>
                <a:effectLst/>
                <a:latin typeface="Consolas" panose="020B0609020204030204" pitchFamily="49" charset="0"/>
              </a:rPr>
              <a:t>: </a:t>
            </a:r>
            <a:r>
              <a:rPr kumimoji="0" lang="zh-CN" altLang="zh-CN" sz="3600" b="0" i="0" u="none" strike="noStrike" cap="none" normalizeH="0" baseline="0" dirty="0">
                <a:ln>
                  <a:noFill/>
                </a:ln>
                <a:solidFill>
                  <a:srgbClr val="6A8759"/>
                </a:solidFill>
                <a:effectLst/>
                <a:latin typeface="Consolas" panose="020B0609020204030204" pitchFamily="49" charset="0"/>
              </a:rPr>
              <a:t>"node ./node_modules/mocha/bin/_mocha"</a:t>
            </a:r>
            <a:br>
              <a:rPr kumimoji="0" lang="zh-CN" altLang="zh-CN" sz="3600" b="0" i="0" u="none" strike="noStrike" cap="none" normalizeH="0" baseline="0" dirty="0">
                <a:ln>
                  <a:noFill/>
                </a:ln>
                <a:solidFill>
                  <a:srgbClr val="6A8759"/>
                </a:solidFill>
                <a:effectLst/>
                <a:latin typeface="Consolas" panose="020B0609020204030204" pitchFamily="49" charset="0"/>
              </a:rPr>
            </a:br>
            <a:r>
              <a:rPr kumimoji="0" lang="zh-CN" altLang="zh-CN" sz="3600" b="0" i="0" u="none" strike="noStrike" cap="none" normalizeH="0" baseline="0" dirty="0">
                <a:ln>
                  <a:noFill/>
                </a:ln>
                <a:solidFill>
                  <a:srgbClr val="A9B7C6"/>
                </a:solidFill>
                <a:effectLst/>
                <a:latin typeface="Consolas" panose="020B0609020204030204" pitchFamily="49" charset="0"/>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1952298E-5C0F-42DC-A0D6-D65E2CCA6608}"/>
              </a:ext>
            </a:extLst>
          </p:cNvPr>
          <p:cNvSpPr>
            <a:spLocks noChangeArrowheads="1"/>
          </p:cNvSpPr>
          <p:nvPr/>
        </p:nvSpPr>
        <p:spPr bwMode="auto">
          <a:xfrm>
            <a:off x="17138783" y="8122190"/>
            <a:ext cx="221086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0" i="0" u="none" strike="noStrike" cap="none" normalizeH="0" baseline="0" dirty="0">
                <a:ln>
                  <a:noFill/>
                </a:ln>
                <a:solidFill>
                  <a:srgbClr val="6A8759"/>
                </a:solidFill>
                <a:effectLst/>
                <a:latin typeface="Consolas" panose="020B0609020204030204" pitchFamily="49" charset="0"/>
              </a:rPr>
              <a:t>npm test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15" name="文本框 14">
            <a:extLst>
              <a:ext uri="{FF2B5EF4-FFF2-40B4-BE49-F238E27FC236}">
                <a16:creationId xmlns:a16="http://schemas.microsoft.com/office/drawing/2014/main" id="{2719BF4D-9F8A-4292-B963-29CB8937D2F7}"/>
              </a:ext>
            </a:extLst>
          </p:cNvPr>
          <p:cNvSpPr txBox="1"/>
          <p:nvPr/>
        </p:nvSpPr>
        <p:spPr>
          <a:xfrm>
            <a:off x="17014821" y="7142309"/>
            <a:ext cx="4227439" cy="787139"/>
          </a:xfrm>
          <a:prstGeom prst="rect">
            <a:avLst/>
          </a:prstGeom>
          <a:noFill/>
        </p:spPr>
        <p:txBody>
          <a:bodyPr wrap="none" rtlCol="0">
            <a:spAutoFit/>
          </a:bodyPr>
          <a:lstStyle/>
          <a:p>
            <a:r>
              <a:rPr lang="en-US" altLang="zh-CN" dirty="0"/>
              <a:t>4. </a:t>
            </a:r>
            <a:r>
              <a:rPr lang="zh-CN" altLang="en-US" dirty="0"/>
              <a:t>执行测试命令</a:t>
            </a:r>
          </a:p>
        </p:txBody>
      </p:sp>
    </p:spTree>
    <p:extLst>
      <p:ext uri="{BB962C8B-B14F-4D97-AF65-F5344CB8AC3E}">
        <p14:creationId xmlns:p14="http://schemas.microsoft.com/office/powerpoint/2010/main" val="49864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FE1DB-679A-42CE-9F33-9A90B751DC75}"/>
              </a:ext>
            </a:extLst>
          </p:cNvPr>
          <p:cNvSpPr>
            <a:spLocks noGrp="1"/>
          </p:cNvSpPr>
          <p:nvPr>
            <p:ph type="title"/>
          </p:nvPr>
        </p:nvSpPr>
        <p:spPr>
          <a:xfrm>
            <a:off x="2227451" y="766679"/>
            <a:ext cx="27944386" cy="2783376"/>
          </a:xfrm>
        </p:spPr>
        <p:txBody>
          <a:bodyPr/>
          <a:lstStyle/>
          <a:p>
            <a:r>
              <a:rPr lang="en-US" altLang="zh-CN" dirty="0"/>
              <a:t>2.4 </a:t>
            </a:r>
            <a:r>
              <a:rPr lang="zh-CN" altLang="en-US" dirty="0"/>
              <a:t>还要了解什么？</a:t>
            </a:r>
            <a:r>
              <a:rPr lang="en-US" altLang="zh-CN" dirty="0"/>
              <a:t> </a:t>
            </a:r>
            <a:endParaRPr lang="zh-CN" altLang="en-US" dirty="0"/>
          </a:p>
        </p:txBody>
      </p:sp>
      <p:pic>
        <p:nvPicPr>
          <p:cNvPr id="11" name="图片 10">
            <a:extLst>
              <a:ext uri="{FF2B5EF4-FFF2-40B4-BE49-F238E27FC236}">
                <a16:creationId xmlns:a16="http://schemas.microsoft.com/office/drawing/2014/main" id="{BE137DBE-2873-4F06-84A5-F43ACBC0AB38}"/>
              </a:ext>
            </a:extLst>
          </p:cNvPr>
          <p:cNvPicPr>
            <a:picLocks noChangeAspect="1"/>
          </p:cNvPicPr>
          <p:nvPr/>
        </p:nvPicPr>
        <p:blipFill>
          <a:blip r:embed="rId3"/>
          <a:stretch>
            <a:fillRect/>
          </a:stretch>
        </p:blipFill>
        <p:spPr>
          <a:xfrm>
            <a:off x="2227452" y="4618038"/>
            <a:ext cx="7349686" cy="1709823"/>
          </a:xfrm>
          <a:prstGeom prst="rect">
            <a:avLst/>
          </a:prstGeom>
        </p:spPr>
      </p:pic>
      <p:pic>
        <p:nvPicPr>
          <p:cNvPr id="14" name="图片 13">
            <a:extLst>
              <a:ext uri="{FF2B5EF4-FFF2-40B4-BE49-F238E27FC236}">
                <a16:creationId xmlns:a16="http://schemas.microsoft.com/office/drawing/2014/main" id="{E555DF4F-085E-4F51-9D28-5D3036A6CAC3}"/>
              </a:ext>
            </a:extLst>
          </p:cNvPr>
          <p:cNvPicPr>
            <a:picLocks noChangeAspect="1"/>
          </p:cNvPicPr>
          <p:nvPr/>
        </p:nvPicPr>
        <p:blipFill>
          <a:blip r:embed="rId4"/>
          <a:stretch>
            <a:fillRect/>
          </a:stretch>
        </p:blipFill>
        <p:spPr>
          <a:xfrm>
            <a:off x="16488842" y="3550055"/>
            <a:ext cx="3297872" cy="3271905"/>
          </a:xfrm>
          <a:prstGeom prst="rect">
            <a:avLst/>
          </a:prstGeom>
        </p:spPr>
      </p:pic>
      <p:sp>
        <p:nvSpPr>
          <p:cNvPr id="15" name="文本框 14">
            <a:extLst>
              <a:ext uri="{FF2B5EF4-FFF2-40B4-BE49-F238E27FC236}">
                <a16:creationId xmlns:a16="http://schemas.microsoft.com/office/drawing/2014/main" id="{CB3D7F27-0332-4EB1-B5B4-E2766D6F8135}"/>
              </a:ext>
            </a:extLst>
          </p:cNvPr>
          <p:cNvSpPr txBox="1"/>
          <p:nvPr/>
        </p:nvSpPr>
        <p:spPr>
          <a:xfrm>
            <a:off x="4349493" y="6880243"/>
            <a:ext cx="1990994" cy="923330"/>
          </a:xfrm>
          <a:prstGeom prst="rect">
            <a:avLst/>
          </a:prstGeom>
          <a:noFill/>
        </p:spPr>
        <p:txBody>
          <a:bodyPr wrap="none" rtlCol="0">
            <a:spAutoFit/>
          </a:bodyPr>
          <a:lstStyle/>
          <a:p>
            <a:r>
              <a:rPr lang="en-US" altLang="zh-CN" sz="5400" dirty="0"/>
              <a:t>Karma</a:t>
            </a:r>
            <a:endParaRPr lang="zh-CN" altLang="en-US" sz="5400" dirty="0"/>
          </a:p>
        </p:txBody>
      </p:sp>
      <p:sp>
        <p:nvSpPr>
          <p:cNvPr id="16" name="文本框 15">
            <a:extLst>
              <a:ext uri="{FF2B5EF4-FFF2-40B4-BE49-F238E27FC236}">
                <a16:creationId xmlns:a16="http://schemas.microsoft.com/office/drawing/2014/main" id="{0DA7D220-2B35-4C20-B8D1-EB722F0CC9C5}"/>
              </a:ext>
            </a:extLst>
          </p:cNvPr>
          <p:cNvSpPr txBox="1"/>
          <p:nvPr/>
        </p:nvSpPr>
        <p:spPr>
          <a:xfrm>
            <a:off x="16900901" y="6821960"/>
            <a:ext cx="2473754" cy="923330"/>
          </a:xfrm>
          <a:prstGeom prst="rect">
            <a:avLst/>
          </a:prstGeom>
          <a:noFill/>
        </p:spPr>
        <p:txBody>
          <a:bodyPr wrap="none" rtlCol="0">
            <a:spAutoFit/>
          </a:bodyPr>
          <a:lstStyle/>
          <a:p>
            <a:r>
              <a:rPr lang="en-US" altLang="zh-CN" sz="5400" dirty="0"/>
              <a:t>Sinon.JS</a:t>
            </a:r>
            <a:endParaRPr lang="zh-CN" altLang="en-US" sz="5400" dirty="0"/>
          </a:p>
        </p:txBody>
      </p:sp>
      <p:pic>
        <p:nvPicPr>
          <p:cNvPr id="19" name="图形 18">
            <a:extLst>
              <a:ext uri="{FF2B5EF4-FFF2-40B4-BE49-F238E27FC236}">
                <a16:creationId xmlns:a16="http://schemas.microsoft.com/office/drawing/2014/main" id="{B207943E-ED53-4FB5-9DB8-31E804DEA3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88091" y="3550055"/>
            <a:ext cx="3271905" cy="3271905"/>
          </a:xfrm>
          <a:prstGeom prst="rect">
            <a:avLst/>
          </a:prstGeom>
        </p:spPr>
      </p:pic>
      <p:sp>
        <p:nvSpPr>
          <p:cNvPr id="20" name="文本框 19">
            <a:extLst>
              <a:ext uri="{FF2B5EF4-FFF2-40B4-BE49-F238E27FC236}">
                <a16:creationId xmlns:a16="http://schemas.microsoft.com/office/drawing/2014/main" id="{669E2292-F85D-4BD8-B1F6-8631070D2210}"/>
              </a:ext>
            </a:extLst>
          </p:cNvPr>
          <p:cNvSpPr txBox="1"/>
          <p:nvPr/>
        </p:nvSpPr>
        <p:spPr>
          <a:xfrm>
            <a:off x="11472500" y="6881153"/>
            <a:ext cx="1903085" cy="923330"/>
          </a:xfrm>
          <a:prstGeom prst="rect">
            <a:avLst/>
          </a:prstGeom>
          <a:noFill/>
        </p:spPr>
        <p:txBody>
          <a:bodyPr wrap="none" rtlCol="0">
            <a:spAutoFit/>
          </a:bodyPr>
          <a:lstStyle/>
          <a:p>
            <a:r>
              <a:rPr lang="en-US" altLang="zh-CN" sz="5400" dirty="0"/>
              <a:t>jsdom</a:t>
            </a:r>
            <a:endParaRPr lang="zh-CN" altLang="en-US" sz="5400" dirty="0"/>
          </a:p>
        </p:txBody>
      </p:sp>
      <p:sp>
        <p:nvSpPr>
          <p:cNvPr id="21" name="文本框 20">
            <a:extLst>
              <a:ext uri="{FF2B5EF4-FFF2-40B4-BE49-F238E27FC236}">
                <a16:creationId xmlns:a16="http://schemas.microsoft.com/office/drawing/2014/main" id="{243B2FDA-7672-49CA-9A88-0C9A35384A74}"/>
              </a:ext>
            </a:extLst>
          </p:cNvPr>
          <p:cNvSpPr txBox="1"/>
          <p:nvPr/>
        </p:nvSpPr>
        <p:spPr>
          <a:xfrm>
            <a:off x="29206855" y="5011284"/>
            <a:ext cx="662361" cy="923330"/>
          </a:xfrm>
          <a:prstGeom prst="rect">
            <a:avLst/>
          </a:prstGeom>
          <a:noFill/>
        </p:spPr>
        <p:txBody>
          <a:bodyPr wrap="none" rtlCol="0">
            <a:spAutoFit/>
          </a:bodyPr>
          <a:lstStyle/>
          <a:p>
            <a:r>
              <a:rPr lang="en-US" altLang="zh-CN" sz="5400" dirty="0"/>
              <a:t>…</a:t>
            </a:r>
            <a:endParaRPr lang="zh-CN" altLang="en-US" sz="5400" dirty="0"/>
          </a:p>
        </p:txBody>
      </p:sp>
      <p:sp>
        <p:nvSpPr>
          <p:cNvPr id="22" name="文本框 21">
            <a:extLst>
              <a:ext uri="{FF2B5EF4-FFF2-40B4-BE49-F238E27FC236}">
                <a16:creationId xmlns:a16="http://schemas.microsoft.com/office/drawing/2014/main" id="{5EE57D9D-BADA-42E2-AA14-B5C0D3DE0449}"/>
              </a:ext>
            </a:extLst>
          </p:cNvPr>
          <p:cNvSpPr txBox="1"/>
          <p:nvPr/>
        </p:nvSpPr>
        <p:spPr>
          <a:xfrm>
            <a:off x="22620636" y="4618038"/>
            <a:ext cx="4062715" cy="1569660"/>
          </a:xfrm>
          <a:prstGeom prst="rect">
            <a:avLst/>
          </a:prstGeom>
          <a:noFill/>
        </p:spPr>
        <p:txBody>
          <a:bodyPr wrap="none" rtlCol="0">
            <a:spAutoFit/>
          </a:bodyPr>
          <a:lstStyle/>
          <a:p>
            <a:r>
              <a:rPr lang="en-US" altLang="zh-CN" sz="9600" dirty="0"/>
              <a:t>Enzyme</a:t>
            </a:r>
            <a:endParaRPr lang="zh-CN" altLang="en-US" sz="9600" dirty="0"/>
          </a:p>
        </p:txBody>
      </p:sp>
    </p:spTree>
    <p:extLst>
      <p:ext uri="{BB962C8B-B14F-4D97-AF65-F5344CB8AC3E}">
        <p14:creationId xmlns:p14="http://schemas.microsoft.com/office/powerpoint/2010/main" val="87391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E95C1-4556-4EF7-8BC2-5A2591F64563}"/>
              </a:ext>
            </a:extLst>
          </p:cNvPr>
          <p:cNvSpPr>
            <a:spLocks noGrp="1"/>
          </p:cNvSpPr>
          <p:nvPr>
            <p:ph type="title"/>
          </p:nvPr>
        </p:nvSpPr>
        <p:spPr/>
        <p:txBody>
          <a:bodyPr/>
          <a:lstStyle/>
          <a:p>
            <a:r>
              <a:rPr lang="en-US" altLang="zh-CN" dirty="0"/>
              <a:t>2.5.1 </a:t>
            </a:r>
            <a:r>
              <a:rPr lang="zh-CN" altLang="en-US" dirty="0"/>
              <a:t>脚手架快速搭建环境</a:t>
            </a:r>
          </a:p>
        </p:txBody>
      </p:sp>
      <p:pic>
        <p:nvPicPr>
          <p:cNvPr id="3" name="图片 2">
            <a:extLst>
              <a:ext uri="{FF2B5EF4-FFF2-40B4-BE49-F238E27FC236}">
                <a16:creationId xmlns:a16="http://schemas.microsoft.com/office/drawing/2014/main" id="{072C7F8D-FF32-44E2-946D-4325C73A1484}"/>
              </a:ext>
            </a:extLst>
          </p:cNvPr>
          <p:cNvPicPr>
            <a:picLocks noChangeAspect="1"/>
          </p:cNvPicPr>
          <p:nvPr/>
        </p:nvPicPr>
        <p:blipFill>
          <a:blip r:embed="rId3"/>
          <a:stretch>
            <a:fillRect/>
          </a:stretch>
        </p:blipFill>
        <p:spPr>
          <a:xfrm>
            <a:off x="2227450" y="3037991"/>
            <a:ext cx="13731725" cy="9983065"/>
          </a:xfrm>
          <a:prstGeom prst="rect">
            <a:avLst/>
          </a:prstGeom>
        </p:spPr>
      </p:pic>
      <p:sp>
        <p:nvSpPr>
          <p:cNvPr id="7" name="AutoShape 2" descr="âyeomanâçå¾çæç´¢ç»æ">
            <a:extLst>
              <a:ext uri="{FF2B5EF4-FFF2-40B4-BE49-F238E27FC236}">
                <a16:creationId xmlns:a16="http://schemas.microsoft.com/office/drawing/2014/main" id="{6C2BB089-06E9-4ED2-8F7C-BC7C7F448A9C}"/>
              </a:ext>
            </a:extLst>
          </p:cNvPr>
          <p:cNvSpPr>
            <a:spLocks noChangeAspect="1" noChangeArrowheads="1"/>
          </p:cNvSpPr>
          <p:nvPr/>
        </p:nvSpPr>
        <p:spPr bwMode="auto">
          <a:xfrm>
            <a:off x="16046450" y="7046913"/>
            <a:ext cx="7142734" cy="7142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687DC71B-ADE9-4C2E-8BD7-F30BCBBDC5F7}"/>
              </a:ext>
            </a:extLst>
          </p:cNvPr>
          <p:cNvPicPr>
            <a:picLocks noChangeAspect="1"/>
          </p:cNvPicPr>
          <p:nvPr/>
        </p:nvPicPr>
        <p:blipFill>
          <a:blip r:embed="rId4"/>
          <a:stretch>
            <a:fillRect/>
          </a:stretch>
        </p:blipFill>
        <p:spPr>
          <a:xfrm>
            <a:off x="18619965" y="3037991"/>
            <a:ext cx="3352381" cy="3047619"/>
          </a:xfrm>
          <a:prstGeom prst="rect">
            <a:avLst/>
          </a:prstGeom>
        </p:spPr>
      </p:pic>
      <p:pic>
        <p:nvPicPr>
          <p:cNvPr id="9" name="图片 8">
            <a:extLst>
              <a:ext uri="{FF2B5EF4-FFF2-40B4-BE49-F238E27FC236}">
                <a16:creationId xmlns:a16="http://schemas.microsoft.com/office/drawing/2014/main" id="{C61616B2-CDDD-4A48-A005-7A2FE0E86979}"/>
              </a:ext>
            </a:extLst>
          </p:cNvPr>
          <p:cNvPicPr>
            <a:picLocks noChangeAspect="1"/>
          </p:cNvPicPr>
          <p:nvPr/>
        </p:nvPicPr>
        <p:blipFill>
          <a:blip r:embed="rId5"/>
          <a:stretch>
            <a:fillRect/>
          </a:stretch>
        </p:blipFill>
        <p:spPr>
          <a:xfrm>
            <a:off x="23189184" y="3696359"/>
            <a:ext cx="7420781" cy="2228953"/>
          </a:xfrm>
          <a:prstGeom prst="rect">
            <a:avLst/>
          </a:prstGeom>
        </p:spPr>
      </p:pic>
    </p:spTree>
    <p:extLst>
      <p:ext uri="{BB962C8B-B14F-4D97-AF65-F5344CB8AC3E}">
        <p14:creationId xmlns:p14="http://schemas.microsoft.com/office/powerpoint/2010/main" val="200254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E95C1-4556-4EF7-8BC2-5A2591F64563}"/>
              </a:ext>
            </a:extLst>
          </p:cNvPr>
          <p:cNvSpPr>
            <a:spLocks noGrp="1"/>
          </p:cNvSpPr>
          <p:nvPr>
            <p:ph type="title"/>
          </p:nvPr>
        </p:nvSpPr>
        <p:spPr/>
        <p:txBody>
          <a:bodyPr/>
          <a:lstStyle/>
          <a:p>
            <a:r>
              <a:rPr lang="en-US" altLang="zh-CN" dirty="0"/>
              <a:t>2.5.2 </a:t>
            </a:r>
            <a:r>
              <a:rPr lang="zh-CN" altLang="en-US" dirty="0"/>
              <a:t>断言辅助生成和校验工具</a:t>
            </a:r>
          </a:p>
        </p:txBody>
      </p:sp>
      <p:sp>
        <p:nvSpPr>
          <p:cNvPr id="12" name="Rectangle 3">
            <a:extLst>
              <a:ext uri="{FF2B5EF4-FFF2-40B4-BE49-F238E27FC236}">
                <a16:creationId xmlns:a16="http://schemas.microsoft.com/office/drawing/2014/main" id="{6A12A092-FA82-440C-A323-14C63D8698B1}"/>
              </a:ext>
            </a:extLst>
          </p:cNvPr>
          <p:cNvSpPr>
            <a:spLocks noChangeArrowheads="1"/>
          </p:cNvSpPr>
          <p:nvPr/>
        </p:nvSpPr>
        <p:spPr bwMode="auto">
          <a:xfrm>
            <a:off x="11280644" y="2721805"/>
            <a:ext cx="7643439" cy="104336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808080"/>
                </a:solidFill>
                <a:effectLst/>
                <a:latin typeface="Consolas" panose="020B0609020204030204" pitchFamily="49" charset="0"/>
              </a:rPr>
              <a:t>// </a:t>
            </a:r>
            <a:r>
              <a:rPr kumimoji="0" lang="zh-CN" altLang="zh-CN" sz="3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判断是否等于某个字符串</a:t>
            </a:r>
            <a:br>
              <a:rPr kumimoji="0" lang="zh-CN" altLang="zh-CN" sz="3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3200" b="0" i="0" u="none" strike="noStrike" cap="none" normalizeH="0" baseline="0" dirty="0">
                <a:ln>
                  <a:noFill/>
                </a:ln>
                <a:solidFill>
                  <a:srgbClr val="9876AA"/>
                </a:solidFill>
                <a:effectLst/>
                <a:latin typeface="Consolas" panose="020B0609020204030204" pitchFamily="49" charset="0"/>
              </a:rPr>
              <a:t>expect</a:t>
            </a:r>
            <a:r>
              <a:rPr kumimoji="0" lang="zh-CN" altLang="zh-CN" sz="3200" b="0" i="0" u="none" strike="noStrike" cap="none" normalizeH="0" baseline="0" dirty="0">
                <a:ln>
                  <a:noFill/>
                </a:ln>
                <a:solidFill>
                  <a:srgbClr val="A9B7C6"/>
                </a:solidFill>
                <a:effectLst/>
                <a:latin typeface="Consolas" panose="020B0609020204030204" pitchFamily="49" charset="0"/>
              </a:rPr>
              <a:t>(value).to.</a:t>
            </a:r>
            <a:r>
              <a:rPr kumimoji="0" lang="zh-CN" altLang="zh-CN" sz="3200" b="0" i="0" u="none" strike="noStrike" cap="none" normalizeH="0" baseline="0" dirty="0">
                <a:ln>
                  <a:noFill/>
                </a:ln>
                <a:solidFill>
                  <a:srgbClr val="FFC66D"/>
                </a:solidFill>
                <a:effectLst/>
                <a:latin typeface="Consolas" panose="020B0609020204030204" pitchFamily="49" charset="0"/>
              </a:rPr>
              <a:t>equal</a:t>
            </a:r>
            <a:r>
              <a:rPr kumimoji="0" lang="zh-CN" altLang="zh-CN" sz="3200" b="0" i="0" u="none" strike="noStrike" cap="none" normalizeH="0" baseline="0" dirty="0">
                <a:ln>
                  <a:noFill/>
                </a:ln>
                <a:solidFill>
                  <a:srgbClr val="A9B7C6"/>
                </a:solidFill>
                <a:effectLst/>
                <a:latin typeface="Consolas" panose="020B0609020204030204" pitchFamily="49" charset="0"/>
              </a:rPr>
              <a:t>(</a:t>
            </a:r>
            <a:r>
              <a:rPr kumimoji="0" lang="zh-CN" altLang="zh-CN" sz="3200" b="0" i="0" u="none" strike="noStrike" cap="none" normalizeH="0" baseline="0" dirty="0">
                <a:ln>
                  <a:noFill/>
                </a:ln>
                <a:solidFill>
                  <a:srgbClr val="6A8759"/>
                </a:solidFill>
                <a:effectLst/>
                <a:latin typeface="Consolas" panose="020B0609020204030204" pitchFamily="49" charset="0"/>
              </a:rPr>
              <a:t>'matman'</a:t>
            </a:r>
            <a:r>
              <a:rPr kumimoji="0" lang="zh-CN" altLang="zh-CN" sz="3200" b="0" i="0" u="none" strike="noStrike" cap="none" normalizeH="0" baseline="0" dirty="0">
                <a:ln>
                  <a:noFill/>
                </a:ln>
                <a:solidFill>
                  <a:srgbClr val="A9B7C6"/>
                </a:solidFill>
                <a:effectLst/>
                <a:latin typeface="Consolas" panose="020B0609020204030204" pitchFamily="49" charset="0"/>
              </a:rPr>
              <a:t>)</a:t>
            </a:r>
            <a:r>
              <a:rPr kumimoji="0" lang="zh-CN" altLang="zh-CN" sz="3200" b="0" i="0" u="none" strike="noStrike" cap="none" normalizeH="0" baseline="0" dirty="0">
                <a:ln>
                  <a:noFill/>
                </a:ln>
                <a:solidFill>
                  <a:srgbClr val="CC7832"/>
                </a:solidFill>
                <a:effectLst/>
                <a:latin typeface="Consolas" panose="020B0609020204030204" pitchFamily="49" charset="0"/>
              </a:rPr>
              <a:t>;</a:t>
            </a:r>
            <a:br>
              <a:rPr kumimoji="0" lang="zh-CN" altLang="zh-CN" sz="3200" b="0" i="0" u="none" strike="noStrike" cap="none" normalizeH="0" baseline="0" dirty="0">
                <a:ln>
                  <a:noFill/>
                </a:ln>
                <a:solidFill>
                  <a:srgbClr val="CC7832"/>
                </a:solidFill>
                <a:effectLst/>
                <a:latin typeface="Consolas" panose="020B0609020204030204" pitchFamily="49" charset="0"/>
              </a:rPr>
            </a:br>
            <a:br>
              <a:rPr kumimoji="0" lang="zh-CN" altLang="zh-CN" sz="3200" b="0" i="0" u="none" strike="noStrike" cap="none" normalizeH="0" baseline="0" dirty="0">
                <a:ln>
                  <a:noFill/>
                </a:ln>
                <a:solidFill>
                  <a:srgbClr val="CC7832"/>
                </a:solidFill>
                <a:effectLst/>
                <a:latin typeface="Consolas" panose="020B0609020204030204" pitchFamily="49" charset="0"/>
              </a:rPr>
            </a:br>
            <a:r>
              <a:rPr kumimoji="0" lang="zh-CN" altLang="zh-CN" sz="3200" b="0" i="0" u="none" strike="noStrike" cap="none" normalizeH="0" baseline="0" dirty="0">
                <a:ln>
                  <a:noFill/>
                </a:ln>
                <a:solidFill>
                  <a:srgbClr val="808080"/>
                </a:solidFill>
                <a:effectLst/>
                <a:latin typeface="Consolas" panose="020B0609020204030204" pitchFamily="49" charset="0"/>
              </a:rPr>
              <a:t>// </a:t>
            </a:r>
            <a:r>
              <a:rPr kumimoji="0" lang="zh-CN" altLang="zh-CN" sz="3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判断是否等于</a:t>
            </a:r>
            <a:r>
              <a:rPr kumimoji="0" lang="zh-CN" altLang="zh-CN" sz="3200" b="0" i="0" u="none" strike="noStrike" cap="none" normalizeH="0" baseline="0" dirty="0">
                <a:ln>
                  <a:noFill/>
                </a:ln>
                <a:solidFill>
                  <a:srgbClr val="808080"/>
                </a:solidFill>
                <a:effectLst/>
                <a:latin typeface="Consolas" panose="020B0609020204030204" pitchFamily="49" charset="0"/>
              </a:rPr>
              <a:t> true</a:t>
            </a:r>
            <a:br>
              <a:rPr kumimoji="0" lang="zh-CN" altLang="zh-CN" sz="3200" b="0" i="0" u="none" strike="noStrike" cap="none" normalizeH="0" baseline="0" dirty="0">
                <a:ln>
                  <a:noFill/>
                </a:ln>
                <a:solidFill>
                  <a:srgbClr val="808080"/>
                </a:solidFill>
                <a:effectLst/>
                <a:latin typeface="Consolas" panose="020B0609020204030204" pitchFamily="49" charset="0"/>
              </a:rPr>
            </a:br>
            <a:r>
              <a:rPr kumimoji="0" lang="zh-CN" altLang="zh-CN" sz="3200" b="0" i="0" u="none" strike="noStrike" cap="none" normalizeH="0" baseline="0" dirty="0">
                <a:ln>
                  <a:noFill/>
                </a:ln>
                <a:solidFill>
                  <a:srgbClr val="9876AA"/>
                </a:solidFill>
                <a:effectLst/>
                <a:latin typeface="Consolas" panose="020B0609020204030204" pitchFamily="49" charset="0"/>
              </a:rPr>
              <a:t>expect</a:t>
            </a:r>
            <a:r>
              <a:rPr kumimoji="0" lang="zh-CN" altLang="zh-CN" sz="3200" b="0" i="0" u="none" strike="noStrike" cap="none" normalizeH="0" baseline="0" dirty="0">
                <a:ln>
                  <a:noFill/>
                </a:ln>
                <a:solidFill>
                  <a:srgbClr val="A9B7C6"/>
                </a:solidFill>
                <a:effectLst/>
                <a:latin typeface="Consolas" panose="020B0609020204030204" pitchFamily="49" charset="0"/>
              </a:rPr>
              <a:t>(value).to.be.true</a:t>
            </a:r>
            <a:r>
              <a:rPr kumimoji="0" lang="zh-CN" altLang="zh-CN" sz="3200" b="0" i="0" u="none" strike="noStrike" cap="none" normalizeH="0" baseline="0" dirty="0">
                <a:ln>
                  <a:noFill/>
                </a:ln>
                <a:solidFill>
                  <a:srgbClr val="CC7832"/>
                </a:solidFill>
                <a:effectLst/>
                <a:latin typeface="Consolas" panose="020B0609020204030204" pitchFamily="49" charset="0"/>
              </a:rPr>
              <a:t>;</a:t>
            </a:r>
            <a:br>
              <a:rPr kumimoji="0" lang="zh-CN" altLang="zh-CN" sz="3200" b="0" i="0" u="none" strike="noStrike" cap="none" normalizeH="0" baseline="0" dirty="0">
                <a:ln>
                  <a:noFill/>
                </a:ln>
                <a:solidFill>
                  <a:srgbClr val="CC7832"/>
                </a:solidFill>
                <a:effectLst/>
                <a:latin typeface="Consolas" panose="020B0609020204030204" pitchFamily="49" charset="0"/>
              </a:rPr>
            </a:br>
            <a:br>
              <a:rPr kumimoji="0" lang="zh-CN" altLang="zh-CN" sz="3200" b="0" i="0" u="none" strike="noStrike" cap="none" normalizeH="0" baseline="0" dirty="0">
                <a:ln>
                  <a:noFill/>
                </a:ln>
                <a:solidFill>
                  <a:srgbClr val="CC7832"/>
                </a:solidFill>
                <a:effectLst/>
                <a:latin typeface="Consolas" panose="020B0609020204030204" pitchFamily="49" charset="0"/>
              </a:rPr>
            </a:br>
            <a:r>
              <a:rPr kumimoji="0" lang="zh-CN" altLang="zh-CN" sz="3200" b="0" i="0" u="none" strike="noStrike" cap="none" normalizeH="0" baseline="0" dirty="0">
                <a:ln>
                  <a:noFill/>
                </a:ln>
                <a:solidFill>
                  <a:srgbClr val="808080"/>
                </a:solidFill>
                <a:effectLst/>
                <a:latin typeface="Consolas" panose="020B0609020204030204" pitchFamily="49" charset="0"/>
              </a:rPr>
              <a:t>// </a:t>
            </a:r>
            <a:r>
              <a:rPr kumimoji="0" lang="zh-CN" altLang="zh-CN" sz="3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判断是否等于</a:t>
            </a:r>
            <a:r>
              <a:rPr kumimoji="0" lang="zh-CN" altLang="zh-CN" sz="3200" b="0" i="0" u="none" strike="noStrike" cap="none" normalizeH="0" baseline="0" dirty="0">
                <a:ln>
                  <a:noFill/>
                </a:ln>
                <a:solidFill>
                  <a:srgbClr val="808080"/>
                </a:solidFill>
                <a:effectLst/>
                <a:latin typeface="Consolas" panose="020B0609020204030204" pitchFamily="49" charset="0"/>
              </a:rPr>
              <a:t> null</a:t>
            </a:r>
            <a:br>
              <a:rPr kumimoji="0" lang="zh-CN" altLang="zh-CN" sz="3200" b="0" i="0" u="none" strike="noStrike" cap="none" normalizeH="0" baseline="0" dirty="0">
                <a:ln>
                  <a:noFill/>
                </a:ln>
                <a:solidFill>
                  <a:srgbClr val="808080"/>
                </a:solidFill>
                <a:effectLst/>
                <a:latin typeface="Consolas" panose="020B0609020204030204" pitchFamily="49" charset="0"/>
              </a:rPr>
            </a:br>
            <a:r>
              <a:rPr kumimoji="0" lang="zh-CN" altLang="zh-CN" sz="3200" b="0" i="0" u="none" strike="noStrike" cap="none" normalizeH="0" baseline="0" dirty="0">
                <a:ln>
                  <a:noFill/>
                </a:ln>
                <a:solidFill>
                  <a:srgbClr val="9876AA"/>
                </a:solidFill>
                <a:effectLst/>
                <a:latin typeface="Consolas" panose="020B0609020204030204" pitchFamily="49" charset="0"/>
              </a:rPr>
              <a:t>expect</a:t>
            </a:r>
            <a:r>
              <a:rPr kumimoji="0" lang="zh-CN" altLang="zh-CN" sz="3200" b="0" i="0" u="none" strike="noStrike" cap="none" normalizeH="0" baseline="0" dirty="0">
                <a:ln>
                  <a:noFill/>
                </a:ln>
                <a:solidFill>
                  <a:srgbClr val="A9B7C6"/>
                </a:solidFill>
                <a:effectLst/>
                <a:latin typeface="Consolas" panose="020B0609020204030204" pitchFamily="49" charset="0"/>
              </a:rPr>
              <a:t>(value).to.be.</a:t>
            </a:r>
            <a:r>
              <a:rPr kumimoji="0" lang="zh-CN" altLang="zh-CN" sz="3200" b="0" i="0" u="none" strike="noStrike" cap="none" normalizeH="0" baseline="0" dirty="0">
                <a:ln>
                  <a:noFill/>
                </a:ln>
                <a:solidFill>
                  <a:srgbClr val="9876AA"/>
                </a:solidFill>
                <a:effectLst/>
                <a:latin typeface="Consolas" panose="020B0609020204030204" pitchFamily="49" charset="0"/>
              </a:rPr>
              <a:t>null</a:t>
            </a:r>
            <a:r>
              <a:rPr kumimoji="0" lang="zh-CN" altLang="zh-CN" sz="3200" b="0" i="0" u="none" strike="noStrike" cap="none" normalizeH="0" baseline="0" dirty="0">
                <a:ln>
                  <a:noFill/>
                </a:ln>
                <a:solidFill>
                  <a:srgbClr val="CC7832"/>
                </a:solidFill>
                <a:effectLst/>
                <a:latin typeface="Consolas" panose="020B0609020204030204" pitchFamily="49" charset="0"/>
              </a:rPr>
              <a:t>;</a:t>
            </a:r>
            <a:br>
              <a:rPr kumimoji="0" lang="zh-CN" altLang="zh-CN" sz="3200" b="0" i="0" u="none" strike="noStrike" cap="none" normalizeH="0" baseline="0" dirty="0">
                <a:ln>
                  <a:noFill/>
                </a:ln>
                <a:solidFill>
                  <a:srgbClr val="CC7832"/>
                </a:solidFill>
                <a:effectLst/>
                <a:latin typeface="Consolas" panose="020B0609020204030204" pitchFamily="49" charset="0"/>
              </a:rPr>
            </a:br>
            <a:br>
              <a:rPr kumimoji="0" lang="zh-CN" altLang="zh-CN" sz="3200" b="0" i="0" u="none" strike="noStrike" cap="none" normalizeH="0" baseline="0" dirty="0">
                <a:ln>
                  <a:noFill/>
                </a:ln>
                <a:solidFill>
                  <a:srgbClr val="CC7832"/>
                </a:solidFill>
                <a:effectLst/>
                <a:latin typeface="Consolas" panose="020B0609020204030204" pitchFamily="49" charset="0"/>
              </a:rPr>
            </a:br>
            <a:r>
              <a:rPr kumimoji="0" lang="zh-CN" altLang="zh-CN" sz="3200" b="0" i="0" u="none" strike="noStrike" cap="none" normalizeH="0" baseline="0" dirty="0">
                <a:ln>
                  <a:noFill/>
                </a:ln>
                <a:solidFill>
                  <a:srgbClr val="808080"/>
                </a:solidFill>
                <a:effectLst/>
                <a:latin typeface="Consolas" panose="020B0609020204030204" pitchFamily="49" charset="0"/>
              </a:rPr>
              <a:t>// </a:t>
            </a:r>
            <a:r>
              <a:rPr kumimoji="0" lang="zh-CN" altLang="zh-CN" sz="3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判断是否等于</a:t>
            </a:r>
            <a:r>
              <a:rPr kumimoji="0" lang="zh-CN" altLang="zh-CN" sz="3200" b="0" i="0" u="none" strike="noStrike" cap="none" normalizeH="0" baseline="0" dirty="0">
                <a:ln>
                  <a:noFill/>
                </a:ln>
                <a:solidFill>
                  <a:srgbClr val="808080"/>
                </a:solidFill>
                <a:effectLst/>
                <a:latin typeface="Consolas" panose="020B0609020204030204" pitchFamily="49" charset="0"/>
              </a:rPr>
              <a:t> undefined</a:t>
            </a:r>
            <a:br>
              <a:rPr kumimoji="0" lang="zh-CN" altLang="zh-CN" sz="3200" b="0" i="0" u="none" strike="noStrike" cap="none" normalizeH="0" baseline="0" dirty="0">
                <a:ln>
                  <a:noFill/>
                </a:ln>
                <a:solidFill>
                  <a:srgbClr val="808080"/>
                </a:solidFill>
                <a:effectLst/>
                <a:latin typeface="Consolas" panose="020B0609020204030204" pitchFamily="49" charset="0"/>
              </a:rPr>
            </a:br>
            <a:r>
              <a:rPr kumimoji="0" lang="zh-CN" altLang="zh-CN" sz="3200" b="0" i="0" u="none" strike="noStrike" cap="none" normalizeH="0" baseline="0" dirty="0">
                <a:ln>
                  <a:noFill/>
                </a:ln>
                <a:solidFill>
                  <a:srgbClr val="9876AA"/>
                </a:solidFill>
                <a:effectLst/>
                <a:latin typeface="Consolas" panose="020B0609020204030204" pitchFamily="49" charset="0"/>
              </a:rPr>
              <a:t>expect</a:t>
            </a:r>
            <a:r>
              <a:rPr kumimoji="0" lang="zh-CN" altLang="zh-CN" sz="3200" b="0" i="0" u="none" strike="noStrike" cap="none" normalizeH="0" baseline="0" dirty="0">
                <a:ln>
                  <a:noFill/>
                </a:ln>
                <a:solidFill>
                  <a:srgbClr val="A9B7C6"/>
                </a:solidFill>
                <a:effectLst/>
                <a:latin typeface="Consolas" panose="020B0609020204030204" pitchFamily="49" charset="0"/>
              </a:rPr>
              <a:t>(value).to.be.</a:t>
            </a:r>
            <a:r>
              <a:rPr kumimoji="0" lang="zh-CN" altLang="zh-CN" sz="3200" b="0" i="0" u="none" strike="noStrike" cap="none" normalizeH="0" baseline="0" dirty="0">
                <a:ln>
                  <a:noFill/>
                </a:ln>
                <a:solidFill>
                  <a:srgbClr val="9876AA"/>
                </a:solidFill>
                <a:effectLst/>
                <a:latin typeface="Consolas" panose="020B0609020204030204" pitchFamily="49" charset="0"/>
              </a:rPr>
              <a:t>undefined</a:t>
            </a:r>
            <a:r>
              <a:rPr kumimoji="0" lang="zh-CN" altLang="zh-CN" sz="3200" b="0" i="0" u="none" strike="noStrike" cap="none" normalizeH="0" baseline="0" dirty="0">
                <a:ln>
                  <a:noFill/>
                </a:ln>
                <a:solidFill>
                  <a:srgbClr val="CC7832"/>
                </a:solidFill>
                <a:effectLst/>
                <a:latin typeface="Consolas" panose="020B0609020204030204" pitchFamily="49" charset="0"/>
              </a:rPr>
              <a:t>;</a:t>
            </a:r>
            <a:br>
              <a:rPr kumimoji="0" lang="zh-CN" altLang="zh-CN" sz="3200" b="0" i="0" u="none" strike="noStrike" cap="none" normalizeH="0" baseline="0" dirty="0">
                <a:ln>
                  <a:noFill/>
                </a:ln>
                <a:solidFill>
                  <a:srgbClr val="CC7832"/>
                </a:solidFill>
                <a:effectLst/>
                <a:latin typeface="Consolas" panose="020B0609020204030204" pitchFamily="49" charset="0"/>
              </a:rPr>
            </a:br>
            <a:br>
              <a:rPr kumimoji="0" lang="zh-CN" altLang="zh-CN" sz="3200" b="0" i="0" u="none" strike="noStrike" cap="none" normalizeH="0" baseline="0" dirty="0">
                <a:ln>
                  <a:noFill/>
                </a:ln>
                <a:solidFill>
                  <a:srgbClr val="CC7832"/>
                </a:solidFill>
                <a:effectLst/>
                <a:latin typeface="Consolas" panose="020B0609020204030204" pitchFamily="49" charset="0"/>
              </a:rPr>
            </a:br>
            <a:r>
              <a:rPr kumimoji="0" lang="zh-CN" altLang="zh-CN" sz="3200" b="0" i="0" u="none" strike="noStrike" cap="none" normalizeH="0" baseline="0" dirty="0">
                <a:ln>
                  <a:noFill/>
                </a:ln>
                <a:solidFill>
                  <a:srgbClr val="808080"/>
                </a:solidFill>
                <a:effectLst/>
                <a:latin typeface="Consolas" panose="020B0609020204030204" pitchFamily="49" charset="0"/>
              </a:rPr>
              <a:t>// </a:t>
            </a:r>
            <a:r>
              <a:rPr kumimoji="0" lang="zh-CN" altLang="zh-CN" sz="3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判断是否为</a:t>
            </a:r>
            <a:r>
              <a:rPr kumimoji="0" lang="zh-CN" altLang="zh-CN" sz="3200" b="0" i="0" u="none" strike="noStrike" cap="none" normalizeH="0" baseline="0" dirty="0">
                <a:ln>
                  <a:noFill/>
                </a:ln>
                <a:solidFill>
                  <a:srgbClr val="808080"/>
                </a:solidFill>
                <a:effectLst/>
                <a:latin typeface="Consolas" panose="020B0609020204030204" pitchFamily="49" charset="0"/>
              </a:rPr>
              <a:t> NaN</a:t>
            </a:r>
            <a:br>
              <a:rPr kumimoji="0" lang="zh-CN" altLang="zh-CN" sz="3200" b="0" i="0" u="none" strike="noStrike" cap="none" normalizeH="0" baseline="0" dirty="0">
                <a:ln>
                  <a:noFill/>
                </a:ln>
                <a:solidFill>
                  <a:srgbClr val="808080"/>
                </a:solidFill>
                <a:effectLst/>
                <a:latin typeface="Consolas" panose="020B0609020204030204" pitchFamily="49" charset="0"/>
              </a:rPr>
            </a:br>
            <a:r>
              <a:rPr kumimoji="0" lang="zh-CN" altLang="zh-CN" sz="3200" b="0" i="0" u="none" strike="noStrike" cap="none" normalizeH="0" baseline="0" dirty="0">
                <a:ln>
                  <a:noFill/>
                </a:ln>
                <a:solidFill>
                  <a:srgbClr val="9876AA"/>
                </a:solidFill>
                <a:effectLst/>
                <a:latin typeface="Consolas" panose="020B0609020204030204" pitchFamily="49" charset="0"/>
              </a:rPr>
              <a:t>expect</a:t>
            </a:r>
            <a:r>
              <a:rPr kumimoji="0" lang="zh-CN" altLang="zh-CN" sz="3200" b="0" i="0" u="none" strike="noStrike" cap="none" normalizeH="0" baseline="0" dirty="0">
                <a:ln>
                  <a:noFill/>
                </a:ln>
                <a:solidFill>
                  <a:srgbClr val="A9B7C6"/>
                </a:solidFill>
                <a:effectLst/>
                <a:latin typeface="Consolas" panose="020B0609020204030204" pitchFamily="49" charset="0"/>
              </a:rPr>
              <a:t>(NaN).to.be.</a:t>
            </a:r>
            <a:r>
              <a:rPr kumimoji="0" lang="zh-CN" altLang="zh-CN" sz="3200" b="0" i="0" u="none" strike="noStrike" cap="none" normalizeH="0" baseline="0" dirty="0">
                <a:ln>
                  <a:noFill/>
                </a:ln>
                <a:solidFill>
                  <a:srgbClr val="9876AA"/>
                </a:solidFill>
                <a:effectLst/>
                <a:latin typeface="Consolas" panose="020B0609020204030204" pitchFamily="49" charset="0"/>
              </a:rPr>
              <a:t>NaN</a:t>
            </a:r>
            <a:r>
              <a:rPr kumimoji="0" lang="zh-CN" altLang="zh-CN" sz="3200" b="0" i="0" u="none" strike="noStrike" cap="none" normalizeH="0" baseline="0" dirty="0">
                <a:ln>
                  <a:noFill/>
                </a:ln>
                <a:solidFill>
                  <a:srgbClr val="CC7832"/>
                </a:solidFill>
                <a:effectLst/>
                <a:latin typeface="Consolas" panose="020B0609020204030204" pitchFamily="49" charset="0"/>
              </a:rPr>
              <a:t>;</a:t>
            </a:r>
            <a:br>
              <a:rPr kumimoji="0" lang="zh-CN" altLang="zh-CN" sz="3200" b="0" i="0" u="none" strike="noStrike" cap="none" normalizeH="0" baseline="0" dirty="0">
                <a:ln>
                  <a:noFill/>
                </a:ln>
                <a:solidFill>
                  <a:srgbClr val="CC7832"/>
                </a:solidFill>
                <a:effectLst/>
                <a:latin typeface="Consolas" panose="020B0609020204030204" pitchFamily="49" charset="0"/>
              </a:rPr>
            </a:br>
            <a:br>
              <a:rPr kumimoji="0" lang="zh-CN" altLang="zh-CN" sz="3200" b="0" i="0" u="none" strike="noStrike" cap="none" normalizeH="0" baseline="0" dirty="0">
                <a:ln>
                  <a:noFill/>
                </a:ln>
                <a:solidFill>
                  <a:srgbClr val="CC7832"/>
                </a:solidFill>
                <a:effectLst/>
                <a:latin typeface="Consolas" panose="020B0609020204030204" pitchFamily="49" charset="0"/>
              </a:rPr>
            </a:br>
            <a:r>
              <a:rPr kumimoji="0" lang="zh-CN" altLang="zh-CN" sz="3200" b="0" i="0" u="none" strike="noStrike" cap="none" normalizeH="0" baseline="0" dirty="0">
                <a:ln>
                  <a:noFill/>
                </a:ln>
                <a:solidFill>
                  <a:srgbClr val="808080"/>
                </a:solidFill>
                <a:effectLst/>
                <a:latin typeface="Consolas" panose="020B0609020204030204" pitchFamily="49" charset="0"/>
              </a:rPr>
              <a:t>// </a:t>
            </a:r>
            <a:r>
              <a:rPr kumimoji="0" lang="zh-CN" altLang="zh-CN" sz="3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判断是否等于某个对象</a:t>
            </a:r>
            <a:br>
              <a:rPr kumimoji="0" lang="zh-CN" altLang="zh-CN" sz="32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3200" b="0" i="0" u="none" strike="noStrike" cap="none" normalizeH="0" baseline="0" dirty="0">
                <a:ln>
                  <a:noFill/>
                </a:ln>
                <a:solidFill>
                  <a:srgbClr val="9876AA"/>
                </a:solidFill>
                <a:effectLst/>
                <a:latin typeface="Consolas" panose="020B0609020204030204" pitchFamily="49" charset="0"/>
              </a:rPr>
              <a:t>expect</a:t>
            </a:r>
            <a:r>
              <a:rPr kumimoji="0" lang="zh-CN" altLang="zh-CN" sz="3200" b="0" i="0" u="none" strike="noStrike" cap="none" normalizeH="0" baseline="0" dirty="0">
                <a:ln>
                  <a:noFill/>
                </a:ln>
                <a:solidFill>
                  <a:srgbClr val="A9B7C6"/>
                </a:solidFill>
                <a:effectLst/>
                <a:latin typeface="Consolas" panose="020B0609020204030204" pitchFamily="49" charset="0"/>
              </a:rPr>
              <a:t>(value).to.</a:t>
            </a:r>
            <a:r>
              <a:rPr kumimoji="0" lang="zh-CN" altLang="zh-CN" sz="3200" b="0" i="0" u="none" strike="noStrike" cap="none" normalizeH="0" baseline="0" dirty="0">
                <a:ln>
                  <a:noFill/>
                </a:ln>
                <a:solidFill>
                  <a:srgbClr val="9876AA"/>
                </a:solidFill>
                <a:effectLst/>
                <a:latin typeface="Consolas" panose="020B0609020204030204" pitchFamily="49" charset="0"/>
              </a:rPr>
              <a:t>eql</a:t>
            </a:r>
            <a:r>
              <a:rPr kumimoji="0" lang="zh-CN" altLang="zh-CN" sz="3200" b="0" i="0" u="none" strike="noStrike" cap="none" normalizeH="0" baseline="0" dirty="0">
                <a:ln>
                  <a:noFill/>
                </a:ln>
                <a:solidFill>
                  <a:srgbClr val="A9B7C6"/>
                </a:solidFill>
                <a:effectLst/>
                <a:latin typeface="Consolas" panose="020B0609020204030204" pitchFamily="49" charset="0"/>
              </a:rPr>
              <a:t>({</a:t>
            </a:r>
            <a:br>
              <a:rPr kumimoji="0" lang="zh-CN" altLang="zh-CN" sz="3200" b="0" i="0" u="none" strike="noStrike" cap="none" normalizeH="0" baseline="0" dirty="0">
                <a:ln>
                  <a:noFill/>
                </a:ln>
                <a:solidFill>
                  <a:srgbClr val="A9B7C6"/>
                </a:solidFill>
                <a:effectLst/>
                <a:latin typeface="Consolas" panose="020B0609020204030204" pitchFamily="49" charset="0"/>
              </a:rPr>
            </a:br>
            <a:r>
              <a:rPr kumimoji="0" lang="zh-CN" altLang="zh-CN" sz="3200" b="0" i="0" u="none" strike="noStrike" cap="none" normalizeH="0" baseline="0" dirty="0">
                <a:ln>
                  <a:noFill/>
                </a:ln>
                <a:solidFill>
                  <a:srgbClr val="A9B7C6"/>
                </a:solidFill>
                <a:effectLst/>
                <a:latin typeface="Consolas" panose="020B0609020204030204" pitchFamily="49" charset="0"/>
              </a:rPr>
              <a:t>    </a:t>
            </a:r>
            <a:r>
              <a:rPr kumimoji="0" lang="zh-CN" altLang="zh-CN" sz="3200" b="0" i="0" u="none" strike="noStrike" cap="none" normalizeH="0" baseline="0" dirty="0">
                <a:ln>
                  <a:noFill/>
                </a:ln>
                <a:solidFill>
                  <a:srgbClr val="6A8759"/>
                </a:solidFill>
                <a:effectLst/>
                <a:latin typeface="Consolas" panose="020B0609020204030204" pitchFamily="49" charset="0"/>
              </a:rPr>
              <a:t>"name"</a:t>
            </a:r>
            <a:r>
              <a:rPr kumimoji="0" lang="zh-CN" altLang="zh-CN" sz="3200" b="0" i="0" u="none" strike="noStrike" cap="none" normalizeH="0" baseline="0" dirty="0">
                <a:ln>
                  <a:noFill/>
                </a:ln>
                <a:solidFill>
                  <a:srgbClr val="A9B7C6"/>
                </a:solidFill>
                <a:effectLst/>
                <a:latin typeface="Consolas" panose="020B0609020204030204" pitchFamily="49" charset="0"/>
              </a:rPr>
              <a:t>: </a:t>
            </a:r>
            <a:r>
              <a:rPr kumimoji="0" lang="zh-CN" altLang="zh-CN" sz="3200" b="0" i="0" u="none" strike="noStrike" cap="none" normalizeH="0" baseline="0" dirty="0">
                <a:ln>
                  <a:noFill/>
                </a:ln>
                <a:solidFill>
                  <a:srgbClr val="6A8759"/>
                </a:solidFill>
                <a:effectLst/>
                <a:latin typeface="Consolas" panose="020B0609020204030204" pitchFamily="49" charset="0"/>
              </a:rPr>
              <a:t>"matman"</a:t>
            </a:r>
            <a:r>
              <a:rPr kumimoji="0" lang="zh-CN" altLang="zh-CN" sz="3200" b="0" i="0" u="none" strike="noStrike" cap="none" normalizeH="0" baseline="0" dirty="0">
                <a:ln>
                  <a:noFill/>
                </a:ln>
                <a:solidFill>
                  <a:srgbClr val="CC7832"/>
                </a:solidFill>
                <a:effectLst/>
                <a:latin typeface="Consolas" panose="020B0609020204030204" pitchFamily="49" charset="0"/>
              </a:rPr>
              <a:t>,</a:t>
            </a:r>
            <a:br>
              <a:rPr kumimoji="0" lang="zh-CN" altLang="zh-CN" sz="3200" b="0" i="0" u="none" strike="noStrike" cap="none" normalizeH="0" baseline="0" dirty="0">
                <a:ln>
                  <a:noFill/>
                </a:ln>
                <a:solidFill>
                  <a:srgbClr val="CC7832"/>
                </a:solidFill>
                <a:effectLst/>
                <a:latin typeface="Consolas" panose="020B0609020204030204" pitchFamily="49" charset="0"/>
              </a:rPr>
            </a:br>
            <a:r>
              <a:rPr kumimoji="0" lang="zh-CN" altLang="zh-CN" sz="3200" b="0" i="0" u="none" strike="noStrike" cap="none" normalizeH="0" baseline="0" dirty="0">
                <a:ln>
                  <a:noFill/>
                </a:ln>
                <a:solidFill>
                  <a:srgbClr val="CC7832"/>
                </a:solidFill>
                <a:effectLst/>
                <a:latin typeface="Consolas" panose="020B0609020204030204" pitchFamily="49" charset="0"/>
              </a:rPr>
              <a:t>    </a:t>
            </a:r>
            <a:r>
              <a:rPr kumimoji="0" lang="zh-CN" altLang="zh-CN" sz="3200" b="0" i="0" u="none" strike="noStrike" cap="none" normalizeH="0" baseline="0" dirty="0">
                <a:ln>
                  <a:noFill/>
                </a:ln>
                <a:solidFill>
                  <a:srgbClr val="6A8759"/>
                </a:solidFill>
                <a:effectLst/>
                <a:latin typeface="Consolas" panose="020B0609020204030204" pitchFamily="49" charset="0"/>
              </a:rPr>
              <a:t>"age"</a:t>
            </a:r>
            <a:r>
              <a:rPr kumimoji="0" lang="zh-CN" altLang="zh-CN" sz="3200" b="0" i="0" u="none" strike="noStrike" cap="none" normalizeH="0" baseline="0" dirty="0">
                <a:ln>
                  <a:noFill/>
                </a:ln>
                <a:solidFill>
                  <a:srgbClr val="A9B7C6"/>
                </a:solidFill>
                <a:effectLst/>
                <a:latin typeface="Consolas" panose="020B0609020204030204" pitchFamily="49" charset="0"/>
              </a:rPr>
              <a:t>: </a:t>
            </a:r>
            <a:r>
              <a:rPr kumimoji="0" lang="zh-CN" altLang="zh-CN" sz="3200" b="0" i="0" u="none" strike="noStrike" cap="none" normalizeH="0" baseline="0" dirty="0">
                <a:ln>
                  <a:noFill/>
                </a:ln>
                <a:solidFill>
                  <a:srgbClr val="6897BB"/>
                </a:solidFill>
                <a:effectLst/>
                <a:latin typeface="Consolas" panose="020B0609020204030204" pitchFamily="49" charset="0"/>
              </a:rPr>
              <a:t>1</a:t>
            </a:r>
            <a:r>
              <a:rPr kumimoji="0" lang="zh-CN" altLang="zh-CN" sz="3200" b="0" i="0" u="none" strike="noStrike" cap="none" normalizeH="0" baseline="0" dirty="0">
                <a:ln>
                  <a:noFill/>
                </a:ln>
                <a:solidFill>
                  <a:srgbClr val="CC7832"/>
                </a:solidFill>
                <a:effectLst/>
                <a:latin typeface="Consolas" panose="020B0609020204030204" pitchFamily="49" charset="0"/>
              </a:rPr>
              <a:t>,</a:t>
            </a:r>
            <a:br>
              <a:rPr kumimoji="0" lang="zh-CN" altLang="zh-CN" sz="3200" b="0" i="0" u="none" strike="noStrike" cap="none" normalizeH="0" baseline="0" dirty="0">
                <a:ln>
                  <a:noFill/>
                </a:ln>
                <a:solidFill>
                  <a:srgbClr val="CC7832"/>
                </a:solidFill>
                <a:effectLst/>
                <a:latin typeface="Consolas" panose="020B0609020204030204" pitchFamily="49" charset="0"/>
              </a:rPr>
            </a:br>
            <a:r>
              <a:rPr kumimoji="0" lang="zh-CN" altLang="zh-CN" sz="3200" b="0" i="0" u="none" strike="noStrike" cap="none" normalizeH="0" baseline="0" dirty="0">
                <a:ln>
                  <a:noFill/>
                </a:ln>
                <a:solidFill>
                  <a:srgbClr val="CC7832"/>
                </a:solidFill>
                <a:effectLst/>
                <a:latin typeface="Consolas" panose="020B0609020204030204" pitchFamily="49" charset="0"/>
              </a:rPr>
              <a:t>    </a:t>
            </a:r>
            <a:r>
              <a:rPr kumimoji="0" lang="zh-CN" altLang="zh-CN" sz="3200" b="0" i="0" u="none" strike="noStrike" cap="none" normalizeH="0" baseline="0" dirty="0">
                <a:ln>
                  <a:noFill/>
                </a:ln>
                <a:solidFill>
                  <a:srgbClr val="6A8759"/>
                </a:solidFill>
                <a:effectLst/>
                <a:latin typeface="Consolas" panose="020B0609020204030204" pitchFamily="49" charset="0"/>
              </a:rPr>
              <a:t>"isPublished"</a:t>
            </a:r>
            <a:r>
              <a:rPr kumimoji="0" lang="zh-CN" altLang="zh-CN" sz="3200" b="0" i="0" u="none" strike="noStrike" cap="none" normalizeH="0" baseline="0" dirty="0">
                <a:ln>
                  <a:noFill/>
                </a:ln>
                <a:solidFill>
                  <a:srgbClr val="A9B7C6"/>
                </a:solidFill>
                <a:effectLst/>
                <a:latin typeface="Consolas" panose="020B0609020204030204" pitchFamily="49" charset="0"/>
              </a:rPr>
              <a:t>: </a:t>
            </a:r>
            <a:r>
              <a:rPr kumimoji="0" lang="zh-CN" altLang="zh-CN" sz="3200" b="1" i="0" u="none" strike="noStrike" cap="none" normalizeH="0" baseline="0" dirty="0">
                <a:ln>
                  <a:noFill/>
                </a:ln>
                <a:solidFill>
                  <a:srgbClr val="CC7832"/>
                </a:solidFill>
                <a:effectLst/>
                <a:latin typeface="Consolas" panose="020B0609020204030204" pitchFamily="49" charset="0"/>
              </a:rPr>
              <a:t>true</a:t>
            </a:r>
            <a:br>
              <a:rPr kumimoji="0" lang="zh-CN" altLang="zh-CN" sz="3200" b="1" i="0" u="none" strike="noStrike" cap="none" normalizeH="0" baseline="0" dirty="0">
                <a:ln>
                  <a:noFill/>
                </a:ln>
                <a:solidFill>
                  <a:srgbClr val="CC7832"/>
                </a:solidFill>
                <a:effectLst/>
                <a:latin typeface="Consolas" panose="020B0609020204030204" pitchFamily="49" charset="0"/>
              </a:rPr>
            </a:br>
            <a:r>
              <a:rPr kumimoji="0" lang="zh-CN" altLang="zh-CN" sz="3200" b="0" i="0" u="none" strike="noStrike" cap="none" normalizeH="0" baseline="0" dirty="0">
                <a:ln>
                  <a:noFill/>
                </a:ln>
                <a:solidFill>
                  <a:srgbClr val="A9B7C6"/>
                </a:solidFill>
                <a:effectLst/>
                <a:latin typeface="Consolas" panose="020B0609020204030204" pitchFamily="49" charset="0"/>
              </a:rPr>
              <a:t>})</a:t>
            </a:r>
            <a:r>
              <a:rPr kumimoji="0" lang="zh-CN" altLang="zh-CN" sz="3200" b="0" i="0" u="none" strike="noStrike" cap="none" normalizeH="0" baseline="0" dirty="0">
                <a:ln>
                  <a:noFill/>
                </a:ln>
                <a:solidFill>
                  <a:srgbClr val="CC7832"/>
                </a:solidFill>
                <a:effectLst/>
                <a:latin typeface="Consolas" panose="020B0609020204030204"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grpSp>
        <p:nvGrpSpPr>
          <p:cNvPr id="23" name="组合 22">
            <a:extLst>
              <a:ext uri="{FF2B5EF4-FFF2-40B4-BE49-F238E27FC236}">
                <a16:creationId xmlns:a16="http://schemas.microsoft.com/office/drawing/2014/main" id="{EBD2207B-CA85-495E-8FB0-B7191F8CA0BA}"/>
              </a:ext>
            </a:extLst>
          </p:cNvPr>
          <p:cNvGrpSpPr/>
          <p:nvPr/>
        </p:nvGrpSpPr>
        <p:grpSpPr>
          <a:xfrm>
            <a:off x="2227450" y="2721804"/>
            <a:ext cx="30168019" cy="10360474"/>
            <a:chOff x="2227450" y="2721804"/>
            <a:chExt cx="30168019" cy="10360474"/>
          </a:xfrm>
        </p:grpSpPr>
        <p:grpSp>
          <p:nvGrpSpPr>
            <p:cNvPr id="21" name="组合 20">
              <a:extLst>
                <a:ext uri="{FF2B5EF4-FFF2-40B4-BE49-F238E27FC236}">
                  <a16:creationId xmlns:a16="http://schemas.microsoft.com/office/drawing/2014/main" id="{F242389D-DC1E-482A-80BF-B6063A45DA49}"/>
                </a:ext>
              </a:extLst>
            </p:cNvPr>
            <p:cNvGrpSpPr/>
            <p:nvPr/>
          </p:nvGrpSpPr>
          <p:grpSpPr>
            <a:xfrm>
              <a:off x="2227450" y="2941332"/>
              <a:ext cx="9053194" cy="10140946"/>
              <a:chOff x="2227450" y="2941332"/>
              <a:chExt cx="9053194" cy="10140946"/>
            </a:xfrm>
          </p:grpSpPr>
          <p:pic>
            <p:nvPicPr>
              <p:cNvPr id="13" name="图片 12">
                <a:extLst>
                  <a:ext uri="{FF2B5EF4-FFF2-40B4-BE49-F238E27FC236}">
                    <a16:creationId xmlns:a16="http://schemas.microsoft.com/office/drawing/2014/main" id="{CB4FA4D3-73F7-4907-A84C-87DDE538DAE2}"/>
                  </a:ext>
                </a:extLst>
              </p:cNvPr>
              <p:cNvPicPr>
                <a:picLocks noChangeAspect="1"/>
              </p:cNvPicPr>
              <p:nvPr/>
            </p:nvPicPr>
            <p:blipFill>
              <a:blip r:embed="rId3"/>
              <a:stretch>
                <a:fillRect/>
              </a:stretch>
            </p:blipFill>
            <p:spPr>
              <a:xfrm>
                <a:off x="2227450" y="2941332"/>
                <a:ext cx="7113988" cy="10140946"/>
              </a:xfrm>
              <a:prstGeom prst="rect">
                <a:avLst/>
              </a:prstGeom>
            </p:spPr>
          </p:pic>
          <p:sp>
            <p:nvSpPr>
              <p:cNvPr id="17" name="箭头: 右 16">
                <a:extLst>
                  <a:ext uri="{FF2B5EF4-FFF2-40B4-BE49-F238E27FC236}">
                    <a16:creationId xmlns:a16="http://schemas.microsoft.com/office/drawing/2014/main" id="{4BB69EAC-122B-41C7-9156-7E7ABD4F398F}"/>
                  </a:ext>
                </a:extLst>
              </p:cNvPr>
              <p:cNvSpPr/>
              <p:nvPr/>
            </p:nvSpPr>
            <p:spPr>
              <a:xfrm>
                <a:off x="9341438" y="7802880"/>
                <a:ext cx="1939206"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681265D-44CF-496D-8475-400DE6C7C3AD}"/>
                  </a:ext>
                </a:extLst>
              </p:cNvPr>
              <p:cNvSpPr txBox="1"/>
              <p:nvPr/>
            </p:nvSpPr>
            <p:spPr>
              <a:xfrm>
                <a:off x="9390046" y="7135458"/>
                <a:ext cx="1600118" cy="707886"/>
              </a:xfrm>
              <a:prstGeom prst="rect">
                <a:avLst/>
              </a:prstGeom>
              <a:noFill/>
            </p:spPr>
            <p:txBody>
              <a:bodyPr wrap="none" rtlCol="0">
                <a:spAutoFit/>
              </a:bodyPr>
              <a:lstStyle/>
              <a:p>
                <a:r>
                  <a:rPr lang="en-US" altLang="zh-CN" sz="4000" dirty="0"/>
                  <a:t>1.</a:t>
                </a:r>
                <a:r>
                  <a:rPr lang="zh-CN" altLang="en-US" sz="4000" dirty="0"/>
                  <a:t>生成</a:t>
                </a:r>
              </a:p>
            </p:txBody>
          </p:sp>
        </p:grpSp>
        <p:grpSp>
          <p:nvGrpSpPr>
            <p:cNvPr id="22" name="组合 21">
              <a:extLst>
                <a:ext uri="{FF2B5EF4-FFF2-40B4-BE49-F238E27FC236}">
                  <a16:creationId xmlns:a16="http://schemas.microsoft.com/office/drawing/2014/main" id="{6845461D-B128-4EF0-A0FC-3EE74CBFF0CA}"/>
                </a:ext>
              </a:extLst>
            </p:cNvPr>
            <p:cNvGrpSpPr/>
            <p:nvPr/>
          </p:nvGrpSpPr>
          <p:grpSpPr>
            <a:xfrm>
              <a:off x="18874359" y="2721804"/>
              <a:ext cx="13521110" cy="9823763"/>
              <a:chOff x="18874359" y="2721804"/>
              <a:chExt cx="13521110" cy="9823763"/>
            </a:xfrm>
          </p:grpSpPr>
          <p:pic>
            <p:nvPicPr>
              <p:cNvPr id="14" name="图片 13">
                <a:extLst>
                  <a:ext uri="{FF2B5EF4-FFF2-40B4-BE49-F238E27FC236}">
                    <a16:creationId xmlns:a16="http://schemas.microsoft.com/office/drawing/2014/main" id="{47029FCD-0D5D-41CF-BBB4-269AA9586110}"/>
                  </a:ext>
                </a:extLst>
              </p:cNvPr>
              <p:cNvPicPr>
                <a:picLocks noChangeAspect="1"/>
              </p:cNvPicPr>
              <p:nvPr/>
            </p:nvPicPr>
            <p:blipFill>
              <a:blip r:embed="rId4"/>
              <a:stretch>
                <a:fillRect/>
              </a:stretch>
            </p:blipFill>
            <p:spPr>
              <a:xfrm>
                <a:off x="20950308" y="2721804"/>
                <a:ext cx="11445161" cy="9823763"/>
              </a:xfrm>
              <a:prstGeom prst="rect">
                <a:avLst/>
              </a:prstGeom>
            </p:spPr>
          </p:pic>
          <p:sp>
            <p:nvSpPr>
              <p:cNvPr id="18" name="箭头: 右 17">
                <a:extLst>
                  <a:ext uri="{FF2B5EF4-FFF2-40B4-BE49-F238E27FC236}">
                    <a16:creationId xmlns:a16="http://schemas.microsoft.com/office/drawing/2014/main" id="{23FED99A-E5A6-48D1-B945-AA475EF29C25}"/>
                  </a:ext>
                </a:extLst>
              </p:cNvPr>
              <p:cNvSpPr/>
              <p:nvPr/>
            </p:nvSpPr>
            <p:spPr>
              <a:xfrm>
                <a:off x="18967592" y="7773622"/>
                <a:ext cx="1939206"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8E871F0-0AC7-41F1-A5FD-7418A20C8EAD}"/>
                  </a:ext>
                </a:extLst>
              </p:cNvPr>
              <p:cNvSpPr txBox="1"/>
              <p:nvPr/>
            </p:nvSpPr>
            <p:spPr>
              <a:xfrm>
                <a:off x="18874359" y="7140799"/>
                <a:ext cx="2113079" cy="707886"/>
              </a:xfrm>
              <a:prstGeom prst="rect">
                <a:avLst/>
              </a:prstGeom>
              <a:noFill/>
            </p:spPr>
            <p:txBody>
              <a:bodyPr wrap="none" rtlCol="0">
                <a:spAutoFit/>
              </a:bodyPr>
              <a:lstStyle/>
              <a:p>
                <a:r>
                  <a:rPr lang="en-US" altLang="zh-CN" sz="4000" dirty="0"/>
                  <a:t>2.</a:t>
                </a:r>
                <a:r>
                  <a:rPr lang="zh-CN" altLang="en-US" sz="4000" dirty="0"/>
                  <a:t>试一试</a:t>
                </a:r>
              </a:p>
            </p:txBody>
          </p:sp>
        </p:grpSp>
      </p:grpSp>
    </p:spTree>
    <p:extLst>
      <p:ext uri="{BB962C8B-B14F-4D97-AF65-F5344CB8AC3E}">
        <p14:creationId xmlns:p14="http://schemas.microsoft.com/office/powerpoint/2010/main" val="9016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E95C1-4556-4EF7-8BC2-5A2591F64563}"/>
              </a:ext>
            </a:extLst>
          </p:cNvPr>
          <p:cNvSpPr>
            <a:spLocks noGrp="1"/>
          </p:cNvSpPr>
          <p:nvPr>
            <p:ph type="title"/>
          </p:nvPr>
        </p:nvSpPr>
        <p:spPr/>
        <p:txBody>
          <a:bodyPr/>
          <a:lstStyle/>
          <a:p>
            <a:r>
              <a:rPr lang="en-US" altLang="zh-CN" dirty="0"/>
              <a:t>2.5.3 </a:t>
            </a:r>
            <a:r>
              <a:rPr lang="zh-CN" altLang="en-US" dirty="0"/>
              <a:t>扩展断言插件等</a:t>
            </a:r>
          </a:p>
        </p:txBody>
      </p:sp>
      <p:sp>
        <p:nvSpPr>
          <p:cNvPr id="8" name="Rectangle 1">
            <a:extLst>
              <a:ext uri="{FF2B5EF4-FFF2-40B4-BE49-F238E27FC236}">
                <a16:creationId xmlns:a16="http://schemas.microsoft.com/office/drawing/2014/main" id="{04234CD0-7D5B-4C28-82FD-6DF6C1A7BF69}"/>
              </a:ext>
            </a:extLst>
          </p:cNvPr>
          <p:cNvSpPr>
            <a:spLocks noChangeArrowheads="1"/>
          </p:cNvSpPr>
          <p:nvPr/>
        </p:nvSpPr>
        <p:spPr bwMode="auto">
          <a:xfrm>
            <a:off x="2315690" y="2971229"/>
            <a:ext cx="12880449" cy="93256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dirty="0">
                <a:ln>
                  <a:noFill/>
                </a:ln>
                <a:solidFill>
                  <a:srgbClr val="FFC66D"/>
                </a:solidFill>
                <a:effectLst/>
                <a:latin typeface="Consolas" panose="020B0609020204030204" pitchFamily="49" charset="0"/>
              </a:rPr>
              <a:t>describe</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A8759"/>
                </a:solidFill>
                <a:effectLst/>
                <a:latin typeface="Consolas" panose="020B0609020204030204" pitchFamily="49" charset="0"/>
              </a:rPr>
              <a:t>'check qq'</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 =&gt; {</a:t>
            </a: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    </a:t>
            </a:r>
            <a:r>
              <a:rPr kumimoji="0" lang="zh-CN" altLang="zh-CN" sz="4000" b="1" i="0" u="none" strike="noStrike" cap="none" normalizeH="0" baseline="0" dirty="0">
                <a:ln>
                  <a:noFill/>
                </a:ln>
                <a:solidFill>
                  <a:srgbClr val="CC7832"/>
                </a:solidFill>
                <a:effectLst/>
                <a:latin typeface="Consolas" panose="020B0609020204030204" pitchFamily="49" charset="0"/>
              </a:rPr>
              <a:t>let </a:t>
            </a:r>
            <a:r>
              <a:rPr kumimoji="0" lang="zh-CN" altLang="zh-CN" sz="4000" b="0" i="0" u="none" strike="noStrike" cap="none" normalizeH="0" baseline="0" dirty="0">
                <a:ln>
                  <a:noFill/>
                </a:ln>
                <a:solidFill>
                  <a:srgbClr val="A9B7C6"/>
                </a:solidFill>
                <a:effectLst/>
                <a:latin typeface="Consolas" panose="020B0609020204030204" pitchFamily="49" charset="0"/>
              </a:rPr>
              <a:t>qq = </a:t>
            </a:r>
            <a:r>
              <a:rPr kumimoji="0" lang="zh-CN" altLang="zh-CN" sz="4000" b="0" i="0" u="none" strike="noStrike" cap="none" normalizeH="0" baseline="0" dirty="0">
                <a:ln>
                  <a:noFill/>
                </a:ln>
                <a:solidFill>
                  <a:srgbClr val="6897BB"/>
                </a:solidFill>
                <a:effectLst/>
                <a:latin typeface="Consolas" panose="020B0609020204030204" pitchFamily="49" charset="0"/>
              </a:rPr>
              <a:t>10001</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FFC66D"/>
                </a:solidFill>
                <a:effectLst/>
                <a:latin typeface="Consolas" panose="020B0609020204030204" pitchFamily="49" charset="0"/>
              </a:rPr>
              <a:t>it</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A8759"/>
                </a:solidFill>
                <a:effectLst/>
                <a:latin typeface="Consolas" panose="020B0609020204030204" pitchFamily="49" charset="0"/>
              </a:rPr>
              <a:t>'qq should be type of number'</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 =&gt; {</a:t>
            </a: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        expect(qq).to.be.a(</a:t>
            </a:r>
            <a:r>
              <a:rPr kumimoji="0" lang="zh-CN" altLang="zh-CN" sz="4000" b="0" i="0" u="none" strike="noStrike" cap="none" normalizeH="0" baseline="0" dirty="0">
                <a:ln>
                  <a:noFill/>
                </a:ln>
                <a:solidFill>
                  <a:srgbClr val="6A8759"/>
                </a:solidFill>
                <a:effectLst/>
                <a:latin typeface="Consolas" panose="020B0609020204030204" pitchFamily="49" charset="0"/>
              </a:rPr>
              <a:t>'number'</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FFC66D"/>
                </a:solidFill>
                <a:effectLst/>
                <a:latin typeface="Consolas" panose="020B0609020204030204" pitchFamily="49" charset="0"/>
              </a:rPr>
              <a:t>it</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A8759"/>
                </a:solidFill>
                <a:effectLst/>
                <a:latin typeface="Consolas" panose="020B0609020204030204" pitchFamily="49" charset="0"/>
              </a:rPr>
              <a:t>'qq should be integer'</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 =&gt; {</a:t>
            </a: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        expect(qq % </a:t>
            </a:r>
            <a:r>
              <a:rPr kumimoji="0" lang="zh-CN" altLang="zh-CN" sz="4000" b="0" i="0" u="none" strike="noStrike" cap="none" normalizeH="0" baseline="0" dirty="0">
                <a:ln>
                  <a:noFill/>
                </a:ln>
                <a:solidFill>
                  <a:srgbClr val="6897BB"/>
                </a:solidFill>
                <a:effectLst/>
                <a:latin typeface="Consolas" panose="020B0609020204030204" pitchFamily="49" charset="0"/>
              </a:rPr>
              <a:t>1</a:t>
            </a:r>
            <a:r>
              <a:rPr kumimoji="0" lang="zh-CN" altLang="zh-CN" sz="4000" b="0" i="0" u="none" strike="noStrike" cap="none" normalizeH="0" baseline="0" dirty="0">
                <a:ln>
                  <a:noFill/>
                </a:ln>
                <a:solidFill>
                  <a:srgbClr val="A9B7C6"/>
                </a:solidFill>
                <a:effectLst/>
                <a:latin typeface="Consolas" panose="020B0609020204030204" pitchFamily="49" charset="0"/>
              </a:rPr>
              <a:t>).to.</a:t>
            </a:r>
            <a:r>
              <a:rPr kumimoji="0" lang="zh-CN" altLang="zh-CN" sz="4000" b="0" i="0" u="none" strike="noStrike" cap="none" normalizeH="0" baseline="0" dirty="0">
                <a:ln>
                  <a:noFill/>
                </a:ln>
                <a:solidFill>
                  <a:srgbClr val="FFC66D"/>
                </a:solidFill>
                <a:effectLst/>
                <a:latin typeface="Consolas" panose="020B0609020204030204" pitchFamily="49" charset="0"/>
              </a:rPr>
              <a:t>equal</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897BB"/>
                </a:solidFill>
                <a:effectLst/>
                <a:latin typeface="Consolas" panose="020B0609020204030204" pitchFamily="49" charset="0"/>
              </a:rPr>
              <a:t>0</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FFC66D"/>
                </a:solidFill>
                <a:effectLst/>
                <a:latin typeface="Consolas" panose="020B0609020204030204" pitchFamily="49" charset="0"/>
              </a:rPr>
              <a:t>it</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A8759"/>
                </a:solidFill>
                <a:effectLst/>
                <a:latin typeface="Consolas" panose="020B0609020204030204" pitchFamily="49" charset="0"/>
              </a:rPr>
              <a:t>'qq should above 10001'</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 =&gt; {</a:t>
            </a: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        expect(qq).to.be.at.least(</a:t>
            </a:r>
            <a:r>
              <a:rPr kumimoji="0" lang="zh-CN" altLang="zh-CN" sz="4000" b="0" i="0" u="none" strike="noStrike" cap="none" normalizeH="0" baseline="0" dirty="0">
                <a:ln>
                  <a:noFill/>
                </a:ln>
                <a:solidFill>
                  <a:srgbClr val="6897BB"/>
                </a:solidFill>
                <a:effectLst/>
                <a:latin typeface="Consolas" panose="020B0609020204030204" pitchFamily="49" charset="0"/>
              </a:rPr>
              <a:t>10001</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913E01AC-8B66-4F60-A444-07A97C1DB74D}"/>
              </a:ext>
            </a:extLst>
          </p:cNvPr>
          <p:cNvSpPr>
            <a:spLocks noChangeArrowheads="1"/>
          </p:cNvSpPr>
          <p:nvPr/>
        </p:nvSpPr>
        <p:spPr bwMode="auto">
          <a:xfrm>
            <a:off x="19524401" y="2971229"/>
            <a:ext cx="11187678" cy="440120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dirty="0">
                <a:ln>
                  <a:noFill/>
                </a:ln>
                <a:solidFill>
                  <a:srgbClr val="FFC66D"/>
                </a:solidFill>
                <a:effectLst/>
                <a:latin typeface="Consolas" panose="020B0609020204030204" pitchFamily="49" charset="0"/>
              </a:rPr>
              <a:t>describe</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A8759"/>
                </a:solidFill>
                <a:effectLst/>
                <a:latin typeface="Consolas" panose="020B0609020204030204" pitchFamily="49" charset="0"/>
              </a:rPr>
              <a:t>'check qq use plugin'</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 =&gt; {</a:t>
            </a: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    </a:t>
            </a:r>
            <a:r>
              <a:rPr kumimoji="0" lang="zh-CN" altLang="zh-CN" sz="4000" b="1" i="0" u="none" strike="noStrike" cap="none" normalizeH="0" baseline="0" dirty="0">
                <a:ln>
                  <a:noFill/>
                </a:ln>
                <a:solidFill>
                  <a:srgbClr val="CC7832"/>
                </a:solidFill>
                <a:effectLst/>
                <a:latin typeface="Consolas" panose="020B0609020204030204" pitchFamily="49" charset="0"/>
              </a:rPr>
              <a:t>let </a:t>
            </a:r>
            <a:r>
              <a:rPr kumimoji="0" lang="zh-CN" altLang="zh-CN" sz="4000" b="0" i="0" u="none" strike="noStrike" cap="none" normalizeH="0" baseline="0" dirty="0">
                <a:ln>
                  <a:noFill/>
                </a:ln>
                <a:solidFill>
                  <a:srgbClr val="A9B7C6"/>
                </a:solidFill>
                <a:effectLst/>
                <a:latin typeface="Consolas" panose="020B0609020204030204" pitchFamily="49" charset="0"/>
              </a:rPr>
              <a:t>qq = </a:t>
            </a:r>
            <a:r>
              <a:rPr kumimoji="0" lang="zh-CN" altLang="zh-CN" sz="4000" b="0" i="0" u="none" strike="noStrike" cap="none" normalizeH="0" baseline="0" dirty="0">
                <a:ln>
                  <a:noFill/>
                </a:ln>
                <a:solidFill>
                  <a:srgbClr val="6897BB"/>
                </a:solidFill>
                <a:effectLst/>
                <a:latin typeface="Consolas" panose="020B0609020204030204" pitchFamily="49" charset="0"/>
              </a:rPr>
              <a:t>10001</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FFC66D"/>
                </a:solidFill>
                <a:effectLst/>
                <a:latin typeface="Consolas" panose="020B0609020204030204" pitchFamily="49" charset="0"/>
              </a:rPr>
              <a:t>it</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A8759"/>
                </a:solidFill>
                <a:effectLst/>
                <a:latin typeface="Consolas" panose="020B0609020204030204" pitchFamily="49" charset="0"/>
              </a:rPr>
              <a:t>'qq should valid'</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 =&gt; {</a:t>
            </a: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        expect(qq).to.be.a.validQQ</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82C2A8FB-AE7C-4103-8255-6106FEB0F3FB}"/>
              </a:ext>
            </a:extLst>
          </p:cNvPr>
          <p:cNvSpPr txBox="1"/>
          <p:nvPr/>
        </p:nvSpPr>
        <p:spPr>
          <a:xfrm>
            <a:off x="5624287" y="12360973"/>
            <a:ext cx="6263253" cy="787139"/>
          </a:xfrm>
          <a:prstGeom prst="rect">
            <a:avLst/>
          </a:prstGeom>
          <a:noFill/>
        </p:spPr>
        <p:txBody>
          <a:bodyPr wrap="none" rtlCol="0">
            <a:spAutoFit/>
          </a:bodyPr>
          <a:lstStyle/>
          <a:p>
            <a:r>
              <a:rPr lang="zh-CN" altLang="en-US" dirty="0"/>
              <a:t>常规写法，断言数量</a:t>
            </a:r>
            <a:r>
              <a:rPr lang="en-US" altLang="zh-CN" dirty="0"/>
              <a:t>&gt;=3</a:t>
            </a:r>
            <a:endParaRPr lang="zh-CN" altLang="en-US" dirty="0"/>
          </a:p>
        </p:txBody>
      </p:sp>
      <p:sp>
        <p:nvSpPr>
          <p:cNvPr id="11" name="文本框 10">
            <a:extLst>
              <a:ext uri="{FF2B5EF4-FFF2-40B4-BE49-F238E27FC236}">
                <a16:creationId xmlns:a16="http://schemas.microsoft.com/office/drawing/2014/main" id="{5757A890-EB14-47D0-9571-79E50F28F5D3}"/>
              </a:ext>
            </a:extLst>
          </p:cNvPr>
          <p:cNvSpPr txBox="1"/>
          <p:nvPr/>
        </p:nvSpPr>
        <p:spPr>
          <a:xfrm>
            <a:off x="21599783" y="7690253"/>
            <a:ext cx="5974713" cy="787139"/>
          </a:xfrm>
          <a:prstGeom prst="rect">
            <a:avLst/>
          </a:prstGeom>
          <a:noFill/>
        </p:spPr>
        <p:txBody>
          <a:bodyPr wrap="none" rtlCol="0">
            <a:spAutoFit/>
          </a:bodyPr>
          <a:lstStyle/>
          <a:p>
            <a:r>
              <a:rPr lang="zh-CN" altLang="en-US" dirty="0"/>
              <a:t>扩展之后，断言数量</a:t>
            </a:r>
            <a:r>
              <a:rPr lang="en-US" altLang="zh-CN" dirty="0"/>
              <a:t>=1</a:t>
            </a:r>
            <a:endParaRPr lang="zh-CN" altLang="en-US" dirty="0"/>
          </a:p>
        </p:txBody>
      </p:sp>
      <p:sp>
        <p:nvSpPr>
          <p:cNvPr id="12" name="箭头: 右 11">
            <a:extLst>
              <a:ext uri="{FF2B5EF4-FFF2-40B4-BE49-F238E27FC236}">
                <a16:creationId xmlns:a16="http://schemas.microsoft.com/office/drawing/2014/main" id="{515AE7D1-B0EB-4975-B3EB-99D682BF2C2F}"/>
              </a:ext>
            </a:extLst>
          </p:cNvPr>
          <p:cNvSpPr/>
          <p:nvPr/>
        </p:nvSpPr>
        <p:spPr>
          <a:xfrm>
            <a:off x="16199644" y="4592564"/>
            <a:ext cx="1939206"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7559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E95C1-4556-4EF7-8BC2-5A2591F64563}"/>
              </a:ext>
            </a:extLst>
          </p:cNvPr>
          <p:cNvSpPr>
            <a:spLocks noGrp="1"/>
          </p:cNvSpPr>
          <p:nvPr>
            <p:ph type="title"/>
          </p:nvPr>
        </p:nvSpPr>
        <p:spPr/>
        <p:txBody>
          <a:bodyPr/>
          <a:lstStyle/>
          <a:p>
            <a:r>
              <a:rPr lang="en-US" altLang="zh-CN" dirty="0"/>
              <a:t>2.5.4 </a:t>
            </a:r>
            <a:r>
              <a:rPr lang="zh-CN" altLang="en-US" dirty="0"/>
              <a:t>公共组件建设</a:t>
            </a:r>
          </a:p>
        </p:txBody>
      </p:sp>
      <p:pic>
        <p:nvPicPr>
          <p:cNvPr id="3" name="图片 2">
            <a:extLst>
              <a:ext uri="{FF2B5EF4-FFF2-40B4-BE49-F238E27FC236}">
                <a16:creationId xmlns:a16="http://schemas.microsoft.com/office/drawing/2014/main" id="{552A9A97-D9FA-487F-BF55-CE654FED1E98}"/>
              </a:ext>
            </a:extLst>
          </p:cNvPr>
          <p:cNvPicPr>
            <a:picLocks noChangeAspect="1"/>
          </p:cNvPicPr>
          <p:nvPr/>
        </p:nvPicPr>
        <p:blipFill>
          <a:blip r:embed="rId3"/>
          <a:stretch>
            <a:fillRect/>
          </a:stretch>
        </p:blipFill>
        <p:spPr>
          <a:xfrm>
            <a:off x="2227451" y="3550055"/>
            <a:ext cx="16160282" cy="9395924"/>
          </a:xfrm>
          <a:prstGeom prst="rect">
            <a:avLst/>
          </a:prstGeom>
        </p:spPr>
      </p:pic>
      <p:sp>
        <p:nvSpPr>
          <p:cNvPr id="4" name="文本框 3">
            <a:extLst>
              <a:ext uri="{FF2B5EF4-FFF2-40B4-BE49-F238E27FC236}">
                <a16:creationId xmlns:a16="http://schemas.microsoft.com/office/drawing/2014/main" id="{8A00B984-5A44-4101-B1A6-6B3C3DEE63ED}"/>
              </a:ext>
            </a:extLst>
          </p:cNvPr>
          <p:cNvSpPr txBox="1"/>
          <p:nvPr/>
        </p:nvSpPr>
        <p:spPr>
          <a:xfrm>
            <a:off x="21002832" y="6276776"/>
            <a:ext cx="10067180" cy="923330"/>
          </a:xfrm>
          <a:prstGeom prst="rect">
            <a:avLst/>
          </a:prstGeom>
          <a:noFill/>
        </p:spPr>
        <p:txBody>
          <a:bodyPr wrap="none" rtlCol="0">
            <a:spAutoFit/>
          </a:bodyPr>
          <a:lstStyle/>
          <a:p>
            <a:r>
              <a:rPr lang="zh-CN" altLang="en-US" sz="5400" dirty="0"/>
              <a:t>剥离前（</a:t>
            </a:r>
            <a:r>
              <a:rPr lang="en-US" altLang="zh-CN" sz="5400" dirty="0"/>
              <a:t>5</a:t>
            </a:r>
            <a:r>
              <a:rPr lang="zh-CN" altLang="en-US" sz="5400" dirty="0"/>
              <a:t>个）</a:t>
            </a:r>
            <a:r>
              <a:rPr lang="en-US" altLang="zh-CN" sz="5400" dirty="0"/>
              <a:t> -&gt; </a:t>
            </a:r>
            <a:r>
              <a:rPr lang="zh-CN" altLang="en-US" sz="5400" dirty="0"/>
              <a:t>剥离后（</a:t>
            </a:r>
            <a:r>
              <a:rPr lang="en-US" altLang="zh-CN" sz="5400" dirty="0"/>
              <a:t>2</a:t>
            </a:r>
            <a:r>
              <a:rPr lang="zh-CN" altLang="en-US" sz="5400" dirty="0"/>
              <a:t>个）</a:t>
            </a:r>
          </a:p>
        </p:txBody>
      </p:sp>
    </p:spTree>
    <p:extLst>
      <p:ext uri="{BB962C8B-B14F-4D97-AF65-F5344CB8AC3E}">
        <p14:creationId xmlns:p14="http://schemas.microsoft.com/office/powerpoint/2010/main" val="1948013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E95C1-4556-4EF7-8BC2-5A2591F64563}"/>
              </a:ext>
            </a:extLst>
          </p:cNvPr>
          <p:cNvSpPr>
            <a:spLocks noGrp="1"/>
          </p:cNvSpPr>
          <p:nvPr>
            <p:ph type="title"/>
          </p:nvPr>
        </p:nvSpPr>
        <p:spPr/>
        <p:txBody>
          <a:bodyPr/>
          <a:lstStyle/>
          <a:p>
            <a:r>
              <a:rPr lang="en-US" altLang="zh-CN" dirty="0"/>
              <a:t>2.5.5 </a:t>
            </a:r>
            <a:r>
              <a:rPr lang="zh-CN" altLang="en-US" dirty="0"/>
              <a:t>持续集成 </a:t>
            </a:r>
            <a:r>
              <a:rPr lang="en-US" altLang="zh-CN" dirty="0"/>
              <a:t>CI</a:t>
            </a:r>
            <a:endParaRPr lang="zh-CN" altLang="en-US" dirty="0"/>
          </a:p>
        </p:txBody>
      </p:sp>
      <p:sp>
        <p:nvSpPr>
          <p:cNvPr id="6" name="文本框 5">
            <a:extLst>
              <a:ext uri="{FF2B5EF4-FFF2-40B4-BE49-F238E27FC236}">
                <a16:creationId xmlns:a16="http://schemas.microsoft.com/office/drawing/2014/main" id="{636B22B1-70FD-4311-8FFC-635D272C5BD6}"/>
              </a:ext>
            </a:extLst>
          </p:cNvPr>
          <p:cNvSpPr txBox="1"/>
          <p:nvPr/>
        </p:nvSpPr>
        <p:spPr>
          <a:xfrm>
            <a:off x="2227451" y="3943624"/>
            <a:ext cx="10936520" cy="787139"/>
          </a:xfrm>
          <a:prstGeom prst="rect">
            <a:avLst/>
          </a:prstGeom>
          <a:noFill/>
        </p:spPr>
        <p:txBody>
          <a:bodyPr wrap="none" rtlCol="0">
            <a:spAutoFit/>
          </a:bodyPr>
          <a:lstStyle/>
          <a:p>
            <a:r>
              <a:rPr lang="en-US" altLang="zh-CN" dirty="0"/>
              <a:t>1. </a:t>
            </a:r>
            <a:r>
              <a:rPr lang="en-US" altLang="zh-CN" dirty="0">
                <a:hlinkClick r:id="rId3"/>
              </a:rPr>
              <a:t>https://travis-ci.org/</a:t>
            </a:r>
            <a:r>
              <a:rPr lang="en-US" altLang="zh-CN" dirty="0"/>
              <a:t> </a:t>
            </a:r>
            <a:r>
              <a:rPr lang="zh-CN" altLang="en-US" dirty="0"/>
              <a:t>使用 </a:t>
            </a:r>
            <a:r>
              <a:rPr lang="en-US" altLang="zh-CN" dirty="0" err="1"/>
              <a:t>github</a:t>
            </a:r>
            <a:r>
              <a:rPr lang="en-US" altLang="zh-CN" dirty="0"/>
              <a:t> </a:t>
            </a:r>
            <a:r>
              <a:rPr lang="zh-CN" altLang="en-US" dirty="0"/>
              <a:t>账号登录</a:t>
            </a:r>
          </a:p>
        </p:txBody>
      </p:sp>
      <p:sp>
        <p:nvSpPr>
          <p:cNvPr id="3" name="文本框 2">
            <a:extLst>
              <a:ext uri="{FF2B5EF4-FFF2-40B4-BE49-F238E27FC236}">
                <a16:creationId xmlns:a16="http://schemas.microsoft.com/office/drawing/2014/main" id="{7E767089-0D2D-4753-B33D-BF2D366A7966}"/>
              </a:ext>
            </a:extLst>
          </p:cNvPr>
          <p:cNvSpPr txBox="1"/>
          <p:nvPr/>
        </p:nvSpPr>
        <p:spPr>
          <a:xfrm>
            <a:off x="2227451" y="5377601"/>
            <a:ext cx="14164711" cy="787139"/>
          </a:xfrm>
          <a:prstGeom prst="rect">
            <a:avLst/>
          </a:prstGeom>
          <a:noFill/>
        </p:spPr>
        <p:txBody>
          <a:bodyPr wrap="none" rtlCol="0">
            <a:spAutoFit/>
          </a:bodyPr>
          <a:lstStyle/>
          <a:p>
            <a:r>
              <a:rPr lang="en-US" altLang="zh-CN" dirty="0"/>
              <a:t>2. </a:t>
            </a:r>
            <a:r>
              <a:rPr lang="zh-CN" altLang="en-US" dirty="0"/>
              <a:t>在 </a:t>
            </a:r>
            <a:r>
              <a:rPr lang="en-US" altLang="zh-CN" dirty="0">
                <a:hlinkClick r:id="rId4"/>
              </a:rPr>
              <a:t>https://travis-ci.org/account/repositories</a:t>
            </a:r>
            <a:r>
              <a:rPr lang="en-US" altLang="zh-CN" dirty="0"/>
              <a:t> </a:t>
            </a:r>
            <a:r>
              <a:rPr lang="zh-CN" altLang="en-US" dirty="0"/>
              <a:t>为项目开启</a:t>
            </a:r>
          </a:p>
        </p:txBody>
      </p:sp>
      <p:pic>
        <p:nvPicPr>
          <p:cNvPr id="7" name="图片 6">
            <a:extLst>
              <a:ext uri="{FF2B5EF4-FFF2-40B4-BE49-F238E27FC236}">
                <a16:creationId xmlns:a16="http://schemas.microsoft.com/office/drawing/2014/main" id="{62B9D113-17EC-445D-90D5-31D856299E01}"/>
              </a:ext>
            </a:extLst>
          </p:cNvPr>
          <p:cNvPicPr>
            <a:picLocks noChangeAspect="1"/>
          </p:cNvPicPr>
          <p:nvPr/>
        </p:nvPicPr>
        <p:blipFill>
          <a:blip r:embed="rId5"/>
          <a:stretch>
            <a:fillRect/>
          </a:stretch>
        </p:blipFill>
        <p:spPr>
          <a:xfrm>
            <a:off x="2227451" y="6425547"/>
            <a:ext cx="12034728" cy="1181492"/>
          </a:xfrm>
          <a:prstGeom prst="rect">
            <a:avLst/>
          </a:prstGeom>
        </p:spPr>
      </p:pic>
      <p:pic>
        <p:nvPicPr>
          <p:cNvPr id="8" name="图片 7">
            <a:extLst>
              <a:ext uri="{FF2B5EF4-FFF2-40B4-BE49-F238E27FC236}">
                <a16:creationId xmlns:a16="http://schemas.microsoft.com/office/drawing/2014/main" id="{6CDB3F37-C711-4CD5-A9CE-8725A49EE900}"/>
              </a:ext>
            </a:extLst>
          </p:cNvPr>
          <p:cNvPicPr>
            <a:picLocks noChangeAspect="1"/>
          </p:cNvPicPr>
          <p:nvPr/>
        </p:nvPicPr>
        <p:blipFill>
          <a:blip r:embed="rId6"/>
          <a:stretch>
            <a:fillRect/>
          </a:stretch>
        </p:blipFill>
        <p:spPr>
          <a:xfrm>
            <a:off x="2454339" y="9210128"/>
            <a:ext cx="8604670" cy="3934372"/>
          </a:xfrm>
          <a:prstGeom prst="rect">
            <a:avLst/>
          </a:prstGeom>
        </p:spPr>
      </p:pic>
      <p:sp>
        <p:nvSpPr>
          <p:cNvPr id="9" name="文本框 8">
            <a:extLst>
              <a:ext uri="{FF2B5EF4-FFF2-40B4-BE49-F238E27FC236}">
                <a16:creationId xmlns:a16="http://schemas.microsoft.com/office/drawing/2014/main" id="{70A49FCF-8D81-4A21-A709-9453924BBA74}"/>
              </a:ext>
            </a:extLst>
          </p:cNvPr>
          <p:cNvSpPr txBox="1"/>
          <p:nvPr/>
        </p:nvSpPr>
        <p:spPr>
          <a:xfrm>
            <a:off x="2227451" y="8132664"/>
            <a:ext cx="7903510" cy="787139"/>
          </a:xfrm>
          <a:prstGeom prst="rect">
            <a:avLst/>
          </a:prstGeom>
          <a:noFill/>
        </p:spPr>
        <p:txBody>
          <a:bodyPr wrap="none" rtlCol="0">
            <a:spAutoFit/>
          </a:bodyPr>
          <a:lstStyle/>
          <a:p>
            <a:r>
              <a:rPr lang="en-US" altLang="zh-CN" dirty="0"/>
              <a:t>3. </a:t>
            </a:r>
            <a:r>
              <a:rPr lang="zh-CN" altLang="en-US" dirty="0"/>
              <a:t>项目根目录下新增 </a:t>
            </a:r>
            <a:r>
              <a:rPr lang="en-US" altLang="zh-CN" dirty="0"/>
              <a:t>.</a:t>
            </a:r>
            <a:r>
              <a:rPr lang="en-US" altLang="zh-CN" dirty="0" err="1"/>
              <a:t>travis.yml</a:t>
            </a:r>
            <a:endParaRPr lang="zh-CN" altLang="en-US" dirty="0"/>
          </a:p>
        </p:txBody>
      </p:sp>
      <p:cxnSp>
        <p:nvCxnSpPr>
          <p:cNvPr id="10" name="直接连接符 9">
            <a:extLst>
              <a:ext uri="{FF2B5EF4-FFF2-40B4-BE49-F238E27FC236}">
                <a16:creationId xmlns:a16="http://schemas.microsoft.com/office/drawing/2014/main" id="{AA7A573D-3D55-4D18-AD36-AE8198F5B305}"/>
              </a:ext>
            </a:extLst>
          </p:cNvPr>
          <p:cNvCxnSpPr/>
          <p:nvPr/>
        </p:nvCxnSpPr>
        <p:spPr>
          <a:xfrm>
            <a:off x="16999744" y="3480609"/>
            <a:ext cx="0" cy="8946745"/>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0AE9FD04-A5B8-499B-A73B-786629A35B04}"/>
              </a:ext>
            </a:extLst>
          </p:cNvPr>
          <p:cNvPicPr>
            <a:picLocks noChangeAspect="1"/>
          </p:cNvPicPr>
          <p:nvPr/>
        </p:nvPicPr>
        <p:blipFill>
          <a:blip r:embed="rId7"/>
          <a:stretch>
            <a:fillRect/>
          </a:stretch>
        </p:blipFill>
        <p:spPr>
          <a:xfrm>
            <a:off x="17393293" y="4730763"/>
            <a:ext cx="14698199" cy="7011641"/>
          </a:xfrm>
          <a:prstGeom prst="rect">
            <a:avLst/>
          </a:prstGeom>
        </p:spPr>
      </p:pic>
      <p:sp>
        <p:nvSpPr>
          <p:cNvPr id="12" name="文本框 11">
            <a:extLst>
              <a:ext uri="{FF2B5EF4-FFF2-40B4-BE49-F238E27FC236}">
                <a16:creationId xmlns:a16="http://schemas.microsoft.com/office/drawing/2014/main" id="{80CB38EA-048C-4D69-82EB-AA3AFAA64796}"/>
              </a:ext>
            </a:extLst>
          </p:cNvPr>
          <p:cNvSpPr txBox="1"/>
          <p:nvPr/>
        </p:nvSpPr>
        <p:spPr>
          <a:xfrm>
            <a:off x="17393293" y="3512862"/>
            <a:ext cx="10259540" cy="787139"/>
          </a:xfrm>
          <a:prstGeom prst="rect">
            <a:avLst/>
          </a:prstGeom>
          <a:noFill/>
        </p:spPr>
        <p:txBody>
          <a:bodyPr wrap="none" rtlCol="0">
            <a:spAutoFit/>
          </a:bodyPr>
          <a:lstStyle/>
          <a:p>
            <a:r>
              <a:rPr lang="en-US" altLang="zh-CN" dirty="0"/>
              <a:t>4. </a:t>
            </a:r>
            <a:r>
              <a:rPr lang="zh-CN" altLang="en-US" dirty="0"/>
              <a:t>每次 </a:t>
            </a:r>
            <a:r>
              <a:rPr lang="en-US" altLang="zh-CN" dirty="0"/>
              <a:t>push </a:t>
            </a:r>
            <a:r>
              <a:rPr lang="zh-CN" altLang="en-US" dirty="0"/>
              <a:t>之后就会自动运行测试用例</a:t>
            </a:r>
          </a:p>
        </p:txBody>
      </p:sp>
      <p:sp>
        <p:nvSpPr>
          <p:cNvPr id="13" name="Rectangle 1">
            <a:extLst>
              <a:ext uri="{FF2B5EF4-FFF2-40B4-BE49-F238E27FC236}">
                <a16:creationId xmlns:a16="http://schemas.microsoft.com/office/drawing/2014/main" id="{A87535FB-6A91-4BB4-A52E-37F82B5F6B4C}"/>
              </a:ext>
            </a:extLst>
          </p:cNvPr>
          <p:cNvSpPr>
            <a:spLocks noChangeArrowheads="1"/>
          </p:cNvSpPr>
          <p:nvPr/>
        </p:nvSpPr>
        <p:spPr bwMode="auto">
          <a:xfrm>
            <a:off x="12193055" y="9301599"/>
            <a:ext cx="3073277"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CC7832"/>
                </a:solidFill>
                <a:effectLst/>
                <a:latin typeface="Consolas" panose="020B0609020204030204" pitchFamily="49" charset="0"/>
              </a:rPr>
              <a:t>language</a:t>
            </a:r>
            <a:r>
              <a:rPr kumimoji="0" lang="zh-CN" altLang="zh-CN" sz="2400" b="0" i="0" u="none" strike="noStrike" cap="none" normalizeH="0" baseline="0" dirty="0">
                <a:ln>
                  <a:noFill/>
                </a:ln>
                <a:solidFill>
                  <a:srgbClr val="A9B7C6"/>
                </a:solidFill>
                <a:effectLst/>
                <a:latin typeface="Consolas" panose="020B0609020204030204" pitchFamily="49" charset="0"/>
              </a:rPr>
              <a:t>: node_js</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1" i="0" u="none" strike="noStrike" cap="none" normalizeH="0" baseline="0" dirty="0">
                <a:ln>
                  <a:noFill/>
                </a:ln>
                <a:solidFill>
                  <a:srgbClr val="CC7832"/>
                </a:solidFill>
                <a:effectLst/>
                <a:latin typeface="Consolas" panose="020B0609020204030204" pitchFamily="49" charset="0"/>
              </a:rPr>
              <a:t>node_js</a:t>
            </a:r>
            <a:r>
              <a:rPr kumimoji="0" lang="zh-CN" altLang="zh-CN" sz="2400" b="0" i="0" u="none" strike="noStrike" cap="none" normalizeH="0" baseline="0" dirty="0">
                <a:ln>
                  <a:noFill/>
                </a:ln>
                <a:solidFill>
                  <a:srgbClr val="A9B7C6"/>
                </a:solidFill>
                <a:effectLst/>
                <a:latin typeface="Consolas" panose="020B0609020204030204" pitchFamily="49" charset="0"/>
              </a:rPr>
              <a: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 </a:t>
            </a:r>
            <a:r>
              <a:rPr kumimoji="0" lang="zh-CN" altLang="zh-CN" sz="2400" b="0" i="0" u="none" strike="noStrike" cap="none" normalizeH="0" baseline="0" dirty="0">
                <a:ln>
                  <a:noFill/>
                </a:ln>
                <a:solidFill>
                  <a:srgbClr val="6A8759"/>
                </a:solidFill>
                <a:effectLst/>
                <a:latin typeface="Consolas" panose="020B0609020204030204" pitchFamily="49" charset="0"/>
              </a:rPr>
              <a:t>"10"</a:t>
            </a:r>
            <a:br>
              <a:rPr kumimoji="0" lang="zh-CN" altLang="zh-CN" sz="2400" b="0" i="0" u="none" strike="noStrike" cap="none" normalizeH="0" baseline="0" dirty="0">
                <a:ln>
                  <a:noFill/>
                </a:ln>
                <a:solidFill>
                  <a:srgbClr val="6A8759"/>
                </a:solidFill>
                <a:effectLst/>
                <a:latin typeface="Consolas" panose="020B0609020204030204" pitchFamily="49" charset="0"/>
              </a:rPr>
            </a:br>
            <a:r>
              <a:rPr kumimoji="0" lang="zh-CN" altLang="zh-CN" sz="2400" b="0" i="0" u="none" strike="noStrike" cap="none" normalizeH="0" baseline="0" dirty="0">
                <a:ln>
                  <a:noFill/>
                </a:ln>
                <a:solidFill>
                  <a:srgbClr val="6A8759"/>
                </a:solidFill>
                <a:effectLst/>
                <a:latin typeface="Consolas" panose="020B0609020204030204" pitchFamily="49" charset="0"/>
              </a:rPr>
              <a:t>  </a:t>
            </a: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0" i="0" u="none" strike="noStrike" cap="none" normalizeH="0" baseline="0" dirty="0">
                <a:ln>
                  <a:noFill/>
                </a:ln>
                <a:solidFill>
                  <a:srgbClr val="6A8759"/>
                </a:solidFill>
                <a:effectLst/>
                <a:latin typeface="Consolas" panose="020B0609020204030204" pitchFamily="49" charset="0"/>
              </a:rPr>
              <a:t>"8"</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674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25178" y="3313287"/>
            <a:ext cx="15548932" cy="1973554"/>
          </a:xfrm>
          <a:prstGeom prst="rect">
            <a:avLst/>
          </a:prstGeom>
          <a:noFill/>
        </p:spPr>
        <p:txBody>
          <a:bodyPr wrap="square" rtlCol="0">
            <a:spAutoFit/>
          </a:bodyPr>
          <a:lstStyle/>
          <a:p>
            <a:pPr algn="ctr">
              <a:lnSpc>
                <a:spcPct val="200000"/>
              </a:lnSpc>
            </a:pPr>
            <a:r>
              <a:rPr kumimoji="1" lang="zh-CN" altLang="en-US" sz="7099" b="1" dirty="0"/>
              <a:t>企业级项目</a:t>
            </a:r>
            <a:endParaRPr kumimoji="1" lang="en-US" altLang="zh-CN" sz="7099" b="1" dirty="0"/>
          </a:p>
        </p:txBody>
      </p:sp>
      <p:sp>
        <p:nvSpPr>
          <p:cNvPr id="3" name="文本框 2">
            <a:extLst>
              <a:ext uri="{FF2B5EF4-FFF2-40B4-BE49-F238E27FC236}">
                <a16:creationId xmlns:a16="http://schemas.microsoft.com/office/drawing/2014/main" id="{BD7F5D4B-2A80-4CF4-AE5B-8CED125E85DE}"/>
              </a:ext>
            </a:extLst>
          </p:cNvPr>
          <p:cNvSpPr txBox="1"/>
          <p:nvPr/>
        </p:nvSpPr>
        <p:spPr>
          <a:xfrm>
            <a:off x="18737853" y="8639243"/>
            <a:ext cx="8158003" cy="787139"/>
          </a:xfrm>
          <a:prstGeom prst="rect">
            <a:avLst/>
          </a:prstGeom>
          <a:noFill/>
        </p:spPr>
        <p:txBody>
          <a:bodyPr wrap="none" rtlCol="0">
            <a:spAutoFit/>
          </a:bodyPr>
          <a:lstStyle/>
          <a:p>
            <a:r>
              <a:rPr lang="en-US" altLang="zh-CN" dirty="0"/>
              <a:t>2018.12.16 </a:t>
            </a:r>
            <a:r>
              <a:rPr lang="zh-CN" altLang="en-US" dirty="0"/>
              <a:t>何林江，腾讯</a:t>
            </a:r>
            <a:r>
              <a:rPr lang="en-US" altLang="zh-CN" dirty="0"/>
              <a:t>-IVWEB</a:t>
            </a:r>
            <a:endParaRPr lang="zh-CN" altLang="en-US" dirty="0"/>
          </a:p>
        </p:txBody>
      </p:sp>
      <p:sp>
        <p:nvSpPr>
          <p:cNvPr id="4" name="文本框 3">
            <a:extLst>
              <a:ext uri="{FF2B5EF4-FFF2-40B4-BE49-F238E27FC236}">
                <a16:creationId xmlns:a16="http://schemas.microsoft.com/office/drawing/2014/main" id="{1B4593FC-363C-4227-A75A-0567BE74CA49}"/>
              </a:ext>
            </a:extLst>
          </p:cNvPr>
          <p:cNvSpPr txBox="1"/>
          <p:nvPr/>
        </p:nvSpPr>
        <p:spPr>
          <a:xfrm>
            <a:off x="6699751" y="4415322"/>
            <a:ext cx="18999786" cy="3139770"/>
          </a:xfrm>
          <a:prstGeom prst="rect">
            <a:avLst/>
          </a:prstGeom>
          <a:noFill/>
        </p:spPr>
        <p:txBody>
          <a:bodyPr wrap="square" rtlCol="0">
            <a:spAutoFit/>
          </a:bodyPr>
          <a:lstStyle/>
          <a:p>
            <a:pPr algn="ctr">
              <a:lnSpc>
                <a:spcPct val="200000"/>
              </a:lnSpc>
            </a:pPr>
            <a:r>
              <a:rPr kumimoji="1" lang="en-US" altLang="zh-CN" sz="11500" b="1" dirty="0"/>
              <a:t>Web </a:t>
            </a:r>
            <a:r>
              <a:rPr kumimoji="1" lang="zh-CN" altLang="en-US" sz="11500" b="1" dirty="0"/>
              <a:t>自动化测试工程化实践</a:t>
            </a:r>
            <a:endParaRPr kumimoji="1" lang="en-US" altLang="zh-CN" sz="11500" b="1" dirty="0"/>
          </a:p>
        </p:txBody>
      </p:sp>
    </p:spTree>
    <p:extLst>
      <p:ext uri="{BB962C8B-B14F-4D97-AF65-F5344CB8AC3E}">
        <p14:creationId xmlns:p14="http://schemas.microsoft.com/office/powerpoint/2010/main" val="1738294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7E2C1-88DD-4E77-859A-D99DB5C439AD}"/>
              </a:ext>
            </a:extLst>
          </p:cNvPr>
          <p:cNvSpPr>
            <a:spLocks noGrp="1"/>
          </p:cNvSpPr>
          <p:nvPr>
            <p:ph type="title"/>
          </p:nvPr>
        </p:nvSpPr>
        <p:spPr/>
        <p:txBody>
          <a:bodyPr/>
          <a:lstStyle/>
          <a:p>
            <a:r>
              <a:rPr lang="en-US" altLang="zh-CN" dirty="0"/>
              <a:t>3. </a:t>
            </a:r>
            <a:r>
              <a:rPr lang="zh-CN" altLang="en-US" dirty="0"/>
              <a:t>端对端测试（</a:t>
            </a:r>
            <a:r>
              <a:rPr lang="en-US" altLang="zh-CN" dirty="0"/>
              <a:t>End-to-End Testing</a:t>
            </a:r>
            <a:r>
              <a:rPr lang="zh-CN" altLang="en-US" dirty="0"/>
              <a:t>）</a:t>
            </a:r>
          </a:p>
        </p:txBody>
      </p:sp>
      <p:sp>
        <p:nvSpPr>
          <p:cNvPr id="3" name="文本占位符 2">
            <a:extLst>
              <a:ext uri="{FF2B5EF4-FFF2-40B4-BE49-F238E27FC236}">
                <a16:creationId xmlns:a16="http://schemas.microsoft.com/office/drawing/2014/main" id="{4A450C8C-12AC-4628-8F8D-5248D785E25A}"/>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93412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CC67F-4446-4342-B915-25D5C1B51CDB}"/>
              </a:ext>
            </a:extLst>
          </p:cNvPr>
          <p:cNvSpPr>
            <a:spLocks noGrp="1"/>
          </p:cNvSpPr>
          <p:nvPr>
            <p:ph type="title"/>
          </p:nvPr>
        </p:nvSpPr>
        <p:spPr/>
        <p:txBody>
          <a:bodyPr/>
          <a:lstStyle/>
          <a:p>
            <a:r>
              <a:rPr lang="en-US" altLang="zh-CN" dirty="0"/>
              <a:t>3.1 </a:t>
            </a:r>
            <a:r>
              <a:rPr lang="zh-CN" altLang="en-US" dirty="0"/>
              <a:t>什么是端对端测试</a:t>
            </a:r>
          </a:p>
        </p:txBody>
      </p:sp>
      <p:pic>
        <p:nvPicPr>
          <p:cNvPr id="5" name="图片 4">
            <a:extLst>
              <a:ext uri="{FF2B5EF4-FFF2-40B4-BE49-F238E27FC236}">
                <a16:creationId xmlns:a16="http://schemas.microsoft.com/office/drawing/2014/main" id="{E30F16C1-AFE6-423C-A5E9-1EBBE9E39EEC}"/>
              </a:ext>
            </a:extLst>
          </p:cNvPr>
          <p:cNvPicPr>
            <a:picLocks noChangeAspect="1"/>
          </p:cNvPicPr>
          <p:nvPr/>
        </p:nvPicPr>
        <p:blipFill>
          <a:blip r:embed="rId3"/>
          <a:stretch>
            <a:fillRect/>
          </a:stretch>
        </p:blipFill>
        <p:spPr>
          <a:xfrm>
            <a:off x="2227451" y="3635015"/>
            <a:ext cx="9766899" cy="7985760"/>
          </a:xfrm>
          <a:prstGeom prst="rect">
            <a:avLst/>
          </a:prstGeom>
        </p:spPr>
      </p:pic>
      <p:sp>
        <p:nvSpPr>
          <p:cNvPr id="3" name="文本框 2">
            <a:extLst>
              <a:ext uri="{FF2B5EF4-FFF2-40B4-BE49-F238E27FC236}">
                <a16:creationId xmlns:a16="http://schemas.microsoft.com/office/drawing/2014/main" id="{5B66760B-62DC-4A26-9EA9-2A444753B5B4}"/>
              </a:ext>
            </a:extLst>
          </p:cNvPr>
          <p:cNvSpPr txBox="1"/>
          <p:nvPr/>
        </p:nvSpPr>
        <p:spPr>
          <a:xfrm>
            <a:off x="13800045" y="3964584"/>
            <a:ext cx="17402906" cy="1015663"/>
          </a:xfrm>
          <a:prstGeom prst="rect">
            <a:avLst/>
          </a:prstGeom>
          <a:noFill/>
        </p:spPr>
        <p:txBody>
          <a:bodyPr wrap="none" rtlCol="0">
            <a:spAutoFit/>
          </a:bodyPr>
          <a:lstStyle/>
          <a:p>
            <a:r>
              <a:rPr lang="zh-CN" altLang="en-US" sz="6000" dirty="0"/>
              <a:t>端对端测试：</a:t>
            </a:r>
            <a:r>
              <a:rPr lang="en-US" altLang="zh-CN" sz="6000" dirty="0"/>
              <a:t>End-to-End Testing</a:t>
            </a:r>
            <a:r>
              <a:rPr lang="zh-CN" altLang="en-US" sz="6000" dirty="0"/>
              <a:t>，可简称 </a:t>
            </a:r>
            <a:r>
              <a:rPr lang="en-US" altLang="zh-CN" sz="6000" dirty="0"/>
              <a:t>E2E Testing</a:t>
            </a:r>
            <a:endParaRPr lang="zh-CN" altLang="en-US" sz="6000" dirty="0"/>
          </a:p>
        </p:txBody>
      </p:sp>
      <p:graphicFrame>
        <p:nvGraphicFramePr>
          <p:cNvPr id="4" name="表格 3">
            <a:extLst>
              <a:ext uri="{FF2B5EF4-FFF2-40B4-BE49-F238E27FC236}">
                <a16:creationId xmlns:a16="http://schemas.microsoft.com/office/drawing/2014/main" id="{2D01B554-E1EB-481F-842A-34EB80055BB5}"/>
              </a:ext>
            </a:extLst>
          </p:cNvPr>
          <p:cNvGraphicFramePr>
            <a:graphicFrameLocks noGrp="1"/>
          </p:cNvGraphicFramePr>
          <p:nvPr>
            <p:extLst>
              <p:ext uri="{D42A27DB-BD31-4B8C-83A1-F6EECF244321}">
                <p14:modId xmlns:p14="http://schemas.microsoft.com/office/powerpoint/2010/main" val="655027065"/>
              </p:ext>
            </p:extLst>
          </p:nvPr>
        </p:nvGraphicFramePr>
        <p:xfrm>
          <a:off x="13800045" y="6410441"/>
          <a:ext cx="17845131" cy="4516728"/>
        </p:xfrm>
        <a:graphic>
          <a:graphicData uri="http://schemas.openxmlformats.org/drawingml/2006/table">
            <a:tbl>
              <a:tblPr firstRow="1" bandRow="1">
                <a:tableStyleId>{5C22544A-7EE6-4342-B048-85BDC9FD1C3A}</a:tableStyleId>
              </a:tblPr>
              <a:tblGrid>
                <a:gridCol w="5948377">
                  <a:extLst>
                    <a:ext uri="{9D8B030D-6E8A-4147-A177-3AD203B41FA5}">
                      <a16:colId xmlns:a16="http://schemas.microsoft.com/office/drawing/2014/main" val="3655031562"/>
                    </a:ext>
                  </a:extLst>
                </a:gridCol>
                <a:gridCol w="5948377">
                  <a:extLst>
                    <a:ext uri="{9D8B030D-6E8A-4147-A177-3AD203B41FA5}">
                      <a16:colId xmlns:a16="http://schemas.microsoft.com/office/drawing/2014/main" val="2390640142"/>
                    </a:ext>
                  </a:extLst>
                </a:gridCol>
                <a:gridCol w="5948377">
                  <a:extLst>
                    <a:ext uri="{9D8B030D-6E8A-4147-A177-3AD203B41FA5}">
                      <a16:colId xmlns:a16="http://schemas.microsoft.com/office/drawing/2014/main" val="3356789129"/>
                    </a:ext>
                  </a:extLst>
                </a:gridCol>
              </a:tblGrid>
              <a:tr h="1505576">
                <a:tc>
                  <a:txBody>
                    <a:bodyPr/>
                    <a:lstStyle/>
                    <a:p>
                      <a:r>
                        <a:rPr lang="zh-CN" altLang="en-US" sz="6000" dirty="0"/>
                        <a:t>测试方式</a:t>
                      </a:r>
                    </a:p>
                  </a:txBody>
                  <a:tcPr anchor="ctr"/>
                </a:tc>
                <a:tc>
                  <a:txBody>
                    <a:bodyPr/>
                    <a:lstStyle/>
                    <a:p>
                      <a:r>
                        <a:rPr lang="zh-CN" altLang="en-US" sz="6000" dirty="0"/>
                        <a:t>场景</a:t>
                      </a:r>
                    </a:p>
                  </a:txBody>
                  <a:tcPr anchor="ctr"/>
                </a:tc>
                <a:tc>
                  <a:txBody>
                    <a:bodyPr/>
                    <a:lstStyle/>
                    <a:p>
                      <a:r>
                        <a:rPr lang="zh-CN" altLang="en-US" sz="6000" dirty="0"/>
                        <a:t>特点</a:t>
                      </a:r>
                    </a:p>
                  </a:txBody>
                  <a:tcPr anchor="ctr"/>
                </a:tc>
                <a:extLst>
                  <a:ext uri="{0D108BD9-81ED-4DB2-BD59-A6C34878D82A}">
                    <a16:rowId xmlns:a16="http://schemas.microsoft.com/office/drawing/2014/main" val="2716335578"/>
                  </a:ext>
                </a:extLst>
              </a:tr>
              <a:tr h="1505576">
                <a:tc>
                  <a:txBody>
                    <a:bodyPr/>
                    <a:lstStyle/>
                    <a:p>
                      <a:r>
                        <a:rPr lang="zh-CN" altLang="en-US" sz="6000" dirty="0"/>
                        <a:t>单元测试</a:t>
                      </a:r>
                    </a:p>
                  </a:txBody>
                  <a:tcPr anchor="ctr"/>
                </a:tc>
                <a:tc>
                  <a:txBody>
                    <a:bodyPr/>
                    <a:lstStyle/>
                    <a:p>
                      <a:r>
                        <a:rPr lang="zh-CN" altLang="en-US" sz="6000" dirty="0"/>
                        <a:t>组件</a:t>
                      </a:r>
                    </a:p>
                  </a:txBody>
                  <a:tcPr anchor="ctr"/>
                </a:tc>
                <a:tc>
                  <a:txBody>
                    <a:bodyPr/>
                    <a:lstStyle/>
                    <a:p>
                      <a:r>
                        <a:rPr lang="zh-CN" altLang="en-US" sz="6000" dirty="0"/>
                        <a:t>功能完善性</a:t>
                      </a:r>
                    </a:p>
                  </a:txBody>
                  <a:tcPr anchor="ctr"/>
                </a:tc>
                <a:extLst>
                  <a:ext uri="{0D108BD9-81ED-4DB2-BD59-A6C34878D82A}">
                    <a16:rowId xmlns:a16="http://schemas.microsoft.com/office/drawing/2014/main" val="3074564276"/>
                  </a:ext>
                </a:extLst>
              </a:tr>
              <a:tr h="1505576">
                <a:tc>
                  <a:txBody>
                    <a:bodyPr/>
                    <a:lstStyle/>
                    <a:p>
                      <a:r>
                        <a:rPr lang="zh-CN" altLang="en-US" sz="6000" dirty="0"/>
                        <a:t>端对端测试</a:t>
                      </a:r>
                    </a:p>
                  </a:txBody>
                  <a:tcPr anchor="ctr"/>
                </a:tc>
                <a:tc>
                  <a:txBody>
                    <a:bodyPr/>
                    <a:lstStyle/>
                    <a:p>
                      <a:r>
                        <a:rPr lang="en-US" altLang="zh-CN" sz="6000" dirty="0"/>
                        <a:t>UI</a:t>
                      </a:r>
                      <a:r>
                        <a:rPr lang="zh-CN" altLang="en-US" sz="6000" dirty="0"/>
                        <a:t>交互</a:t>
                      </a:r>
                    </a:p>
                  </a:txBody>
                  <a:tcPr anchor="ctr"/>
                </a:tc>
                <a:tc>
                  <a:txBody>
                    <a:bodyPr/>
                    <a:lstStyle/>
                    <a:p>
                      <a:r>
                        <a:rPr lang="zh-CN" altLang="en-US" sz="6000" dirty="0"/>
                        <a:t>从用户的视角</a:t>
                      </a:r>
                    </a:p>
                  </a:txBody>
                  <a:tcPr anchor="ctr"/>
                </a:tc>
                <a:extLst>
                  <a:ext uri="{0D108BD9-81ED-4DB2-BD59-A6C34878D82A}">
                    <a16:rowId xmlns:a16="http://schemas.microsoft.com/office/drawing/2014/main" val="1865475879"/>
                  </a:ext>
                </a:extLst>
              </a:tr>
            </a:tbl>
          </a:graphicData>
        </a:graphic>
      </p:graphicFrame>
    </p:spTree>
    <p:extLst>
      <p:ext uri="{BB962C8B-B14F-4D97-AF65-F5344CB8AC3E}">
        <p14:creationId xmlns:p14="http://schemas.microsoft.com/office/powerpoint/2010/main" val="1316409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D7DA-23AE-4074-B3E4-81389C6C410E}"/>
              </a:ext>
            </a:extLst>
          </p:cNvPr>
          <p:cNvSpPr>
            <a:spLocks noGrp="1"/>
          </p:cNvSpPr>
          <p:nvPr>
            <p:ph type="title"/>
          </p:nvPr>
        </p:nvSpPr>
        <p:spPr/>
        <p:txBody>
          <a:bodyPr/>
          <a:lstStyle/>
          <a:p>
            <a:r>
              <a:rPr lang="en-US" altLang="zh-CN" dirty="0"/>
              <a:t>3.2 </a:t>
            </a:r>
            <a:r>
              <a:rPr lang="zh-CN" altLang="en-US" dirty="0"/>
              <a:t>端对端测试工具</a:t>
            </a:r>
          </a:p>
        </p:txBody>
      </p:sp>
      <p:sp>
        <p:nvSpPr>
          <p:cNvPr id="5" name="文本框 4">
            <a:extLst>
              <a:ext uri="{FF2B5EF4-FFF2-40B4-BE49-F238E27FC236}">
                <a16:creationId xmlns:a16="http://schemas.microsoft.com/office/drawing/2014/main" id="{26BBB36B-C288-4348-8779-3469CAE5E8C4}"/>
              </a:ext>
            </a:extLst>
          </p:cNvPr>
          <p:cNvSpPr txBox="1"/>
          <p:nvPr/>
        </p:nvSpPr>
        <p:spPr>
          <a:xfrm>
            <a:off x="2227451" y="4475747"/>
            <a:ext cx="17271972" cy="5073697"/>
          </a:xfrm>
          <a:prstGeom prst="rect">
            <a:avLst/>
          </a:prstGeom>
          <a:noFill/>
        </p:spPr>
        <p:txBody>
          <a:bodyPr wrap="none" rtlCol="0">
            <a:spAutoFit/>
          </a:bodyPr>
          <a:lstStyle/>
          <a:p>
            <a:pPr marL="685800" indent="-685800">
              <a:lnSpc>
                <a:spcPct val="150000"/>
              </a:lnSpc>
              <a:buFont typeface="Arial" panose="020B0604020202020204" pitchFamily="34" charset="0"/>
              <a:buChar char="•"/>
            </a:pPr>
            <a:r>
              <a:rPr lang="en-US" altLang="zh-CN" sz="5400" dirty="0"/>
              <a:t>Nightmare -&gt; Electron -&gt; Chromium</a:t>
            </a:r>
            <a:r>
              <a:rPr lang="zh-CN" altLang="en-US" sz="5400" dirty="0"/>
              <a:t>引擎 </a:t>
            </a:r>
            <a:r>
              <a:rPr lang="en-US" altLang="zh-CN" sz="5400" dirty="0"/>
              <a:t>-&gt; </a:t>
            </a:r>
            <a:r>
              <a:rPr lang="en-US" altLang="zh-CN" sz="5400" dirty="0" err="1"/>
              <a:t>WebKit</a:t>
            </a:r>
            <a:r>
              <a:rPr lang="en-US" altLang="zh-CN" sz="5400" dirty="0"/>
              <a:t> </a:t>
            </a:r>
            <a:r>
              <a:rPr lang="zh-CN" altLang="en-US" sz="5400" dirty="0"/>
              <a:t>内核</a:t>
            </a:r>
            <a:endParaRPr lang="en-US" altLang="zh-CN" sz="5400" dirty="0"/>
          </a:p>
          <a:p>
            <a:pPr marL="685800" indent="-685800">
              <a:lnSpc>
                <a:spcPct val="150000"/>
              </a:lnSpc>
              <a:buFont typeface="Arial" panose="020B0604020202020204" pitchFamily="34" charset="0"/>
              <a:buChar char="•"/>
            </a:pPr>
            <a:r>
              <a:rPr lang="en-US" altLang="zh-CN" sz="5400" dirty="0" err="1"/>
              <a:t>CasperJS</a:t>
            </a:r>
            <a:r>
              <a:rPr lang="en-US" altLang="zh-CN" sz="5400" dirty="0"/>
              <a:t> -&gt; </a:t>
            </a:r>
            <a:r>
              <a:rPr lang="en-US" altLang="zh-CN" sz="5400" dirty="0" err="1"/>
              <a:t>PhantomJS</a:t>
            </a:r>
            <a:r>
              <a:rPr lang="en-US" altLang="zh-CN" sz="5400" dirty="0"/>
              <a:t> -&gt; </a:t>
            </a:r>
            <a:r>
              <a:rPr lang="en-US" altLang="zh-CN" sz="5400" dirty="0" err="1"/>
              <a:t>WebKit</a:t>
            </a:r>
            <a:r>
              <a:rPr lang="en-US" altLang="zh-CN" sz="5400" dirty="0"/>
              <a:t> </a:t>
            </a:r>
            <a:r>
              <a:rPr lang="zh-CN" altLang="en-US" sz="5400" dirty="0"/>
              <a:t>内核</a:t>
            </a:r>
            <a:endParaRPr lang="en-US" altLang="zh-CN" sz="5400" dirty="0"/>
          </a:p>
          <a:p>
            <a:pPr marL="685800" indent="-685800">
              <a:lnSpc>
                <a:spcPct val="150000"/>
              </a:lnSpc>
              <a:buFont typeface="Arial" panose="020B0604020202020204" pitchFamily="34" charset="0"/>
              <a:buChar char="•"/>
            </a:pPr>
            <a:r>
              <a:rPr lang="en-US" altLang="zh-CN" sz="5400" dirty="0"/>
              <a:t>Selenium\Protractor\Nightwatch.js\</a:t>
            </a:r>
            <a:r>
              <a:rPr lang="en-US" altLang="zh-CN" sz="5400" dirty="0" err="1"/>
              <a:t>TestCafe</a:t>
            </a:r>
            <a:r>
              <a:rPr lang="en-US" altLang="zh-CN" sz="5400" dirty="0"/>
              <a:t>\</a:t>
            </a:r>
            <a:r>
              <a:rPr lang="en-US" altLang="zh-CN" sz="5400" dirty="0" err="1"/>
              <a:t>CodeceptJS</a:t>
            </a:r>
            <a:r>
              <a:rPr lang="en-US" altLang="zh-CN" sz="5400" dirty="0"/>
              <a:t> </a:t>
            </a:r>
          </a:p>
          <a:p>
            <a:pPr marL="685800" indent="-685800">
              <a:lnSpc>
                <a:spcPct val="150000"/>
              </a:lnSpc>
              <a:buFont typeface="Arial" panose="020B0604020202020204" pitchFamily="34" charset="0"/>
              <a:buChar char="•"/>
            </a:pPr>
            <a:r>
              <a:rPr lang="en-US" altLang="zh-CN" sz="6000" dirty="0"/>
              <a:t>…</a:t>
            </a:r>
            <a:endParaRPr lang="zh-CN" altLang="en-US" sz="6000" dirty="0"/>
          </a:p>
        </p:txBody>
      </p:sp>
    </p:spTree>
    <p:extLst>
      <p:ext uri="{BB962C8B-B14F-4D97-AF65-F5344CB8AC3E}">
        <p14:creationId xmlns:p14="http://schemas.microsoft.com/office/powerpoint/2010/main" val="341761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D7DA-23AE-4074-B3E4-81389C6C410E}"/>
              </a:ext>
            </a:extLst>
          </p:cNvPr>
          <p:cNvSpPr>
            <a:spLocks noGrp="1"/>
          </p:cNvSpPr>
          <p:nvPr>
            <p:ph type="title"/>
          </p:nvPr>
        </p:nvSpPr>
        <p:spPr/>
        <p:txBody>
          <a:bodyPr/>
          <a:lstStyle/>
          <a:p>
            <a:r>
              <a:rPr lang="en-US" altLang="zh-CN" dirty="0"/>
              <a:t>3.3 </a:t>
            </a:r>
            <a:r>
              <a:rPr lang="zh-CN" altLang="en-US" dirty="0"/>
              <a:t>主流的端对端测试方案</a:t>
            </a:r>
          </a:p>
        </p:txBody>
      </p:sp>
      <p:sp>
        <p:nvSpPr>
          <p:cNvPr id="7" name="Rectangle 1">
            <a:extLst>
              <a:ext uri="{FF2B5EF4-FFF2-40B4-BE49-F238E27FC236}">
                <a16:creationId xmlns:a16="http://schemas.microsoft.com/office/drawing/2014/main" id="{3527EA3C-64E5-4539-8124-27DBA7656927}"/>
              </a:ext>
            </a:extLst>
          </p:cNvPr>
          <p:cNvSpPr>
            <a:spLocks noChangeArrowheads="1"/>
          </p:cNvSpPr>
          <p:nvPr/>
        </p:nvSpPr>
        <p:spPr bwMode="auto">
          <a:xfrm>
            <a:off x="2227451" y="3599931"/>
            <a:ext cx="13098458"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A9B7C6"/>
                </a:solidFill>
                <a:effectLst/>
                <a:latin typeface="Consolas" panose="020B0609020204030204" pitchFamily="49" charset="0"/>
              </a:rPr>
              <a:t>nightmare</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.goto(</a:t>
            </a:r>
            <a:r>
              <a:rPr kumimoji="0" lang="zh-CN" altLang="zh-CN" sz="2400" b="0" i="0" u="none" strike="noStrike" cap="none" normalizeH="0" baseline="0" dirty="0">
                <a:ln>
                  <a:noFill/>
                </a:ln>
                <a:solidFill>
                  <a:srgbClr val="6A8759"/>
                </a:solidFill>
                <a:effectLst/>
                <a:latin typeface="Consolas" panose="020B0609020204030204" pitchFamily="49" charset="0"/>
              </a:rPr>
              <a:t>'http://yahoo.com'</a:t>
            </a:r>
            <a:r>
              <a:rPr kumimoji="0" lang="zh-CN" altLang="zh-CN" sz="2400" b="0" i="0" u="none" strike="noStrike" cap="none" normalizeH="0" baseline="0" dirty="0">
                <a:ln>
                  <a:noFill/>
                </a:ln>
                <a:solidFill>
                  <a:srgbClr val="A9B7C6"/>
                </a:solidFill>
                <a:effectLst/>
                <a:latin typeface="Consolas" panose="020B0609020204030204" pitchFamily="49" charset="0"/>
              </a:rPr>
              <a: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0" i="0" u="none" strike="noStrike" cap="none" normalizeH="0" baseline="0" dirty="0">
                <a:ln>
                  <a:noFill/>
                </a:ln>
                <a:solidFill>
                  <a:srgbClr val="FFC66D"/>
                </a:solidFill>
                <a:effectLst/>
                <a:latin typeface="Consolas" panose="020B0609020204030204" pitchFamily="49" charset="0"/>
              </a:rPr>
              <a:t>type</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6A8759"/>
                </a:solidFill>
                <a:effectLst/>
                <a:latin typeface="Consolas" panose="020B0609020204030204" pitchFamily="49" charset="0"/>
              </a:rPr>
              <a:t>'form[action*="/search"] [name=p]'</a:t>
            </a:r>
            <a:r>
              <a:rPr kumimoji="0" lang="zh-CN" altLang="zh-CN" sz="2400" b="0" i="0" u="none" strike="noStrike" cap="none" normalizeH="0" baseline="0" dirty="0">
                <a:ln>
                  <a:noFill/>
                </a:ln>
                <a:solidFill>
                  <a:srgbClr val="CC7832"/>
                </a:solidFill>
                <a:effectLst/>
                <a:latin typeface="Consolas" panose="020B0609020204030204" pitchFamily="49" charset="0"/>
              </a:rPr>
              <a:t>, </a:t>
            </a:r>
            <a:r>
              <a:rPr kumimoji="0" lang="zh-CN" altLang="zh-CN" sz="2400" b="0" i="0" u="none" strike="noStrike" cap="none" normalizeH="0" baseline="0" dirty="0">
                <a:ln>
                  <a:noFill/>
                </a:ln>
                <a:solidFill>
                  <a:srgbClr val="6A8759"/>
                </a:solidFill>
                <a:effectLst/>
                <a:latin typeface="Consolas" panose="020B0609020204030204" pitchFamily="49" charset="0"/>
              </a:rPr>
              <a:t>'github nightmare'</a:t>
            </a:r>
            <a:r>
              <a:rPr kumimoji="0" lang="zh-CN" altLang="zh-CN" sz="2400" b="0" i="0" u="none" strike="noStrike" cap="none" normalizeH="0" baseline="0" dirty="0">
                <a:ln>
                  <a:noFill/>
                </a:ln>
                <a:solidFill>
                  <a:srgbClr val="A9B7C6"/>
                </a:solidFill>
                <a:effectLst/>
                <a:latin typeface="Consolas" panose="020B0609020204030204" pitchFamily="49" charset="0"/>
              </a:rPr>
              <a: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0" i="0" u="none" strike="noStrike" cap="none" normalizeH="0" baseline="0" dirty="0">
                <a:ln>
                  <a:noFill/>
                </a:ln>
                <a:solidFill>
                  <a:srgbClr val="9876AA"/>
                </a:solidFill>
                <a:effectLst/>
                <a:latin typeface="Consolas" panose="020B0609020204030204" pitchFamily="49" charset="0"/>
              </a:rPr>
              <a:t>click</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6A8759"/>
                </a:solidFill>
                <a:effectLst/>
                <a:latin typeface="Consolas" panose="020B0609020204030204" pitchFamily="49" charset="0"/>
              </a:rPr>
              <a:t>'form[action*="/search"] [type=submit]'</a:t>
            </a:r>
            <a:r>
              <a:rPr kumimoji="0" lang="zh-CN" altLang="zh-CN" sz="2400" b="0" i="0" u="none" strike="noStrike" cap="none" normalizeH="0" baseline="0" dirty="0">
                <a:ln>
                  <a:noFill/>
                </a:ln>
                <a:solidFill>
                  <a:srgbClr val="A9B7C6"/>
                </a:solidFill>
                <a:effectLst/>
                <a:latin typeface="Consolas" panose="020B0609020204030204" pitchFamily="49" charset="0"/>
              </a:rPr>
              <a: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0" i="0" u="none" strike="noStrike" cap="none" normalizeH="0" baseline="0" dirty="0">
                <a:ln>
                  <a:noFill/>
                </a:ln>
                <a:solidFill>
                  <a:srgbClr val="FFC66D"/>
                </a:solidFill>
                <a:effectLst/>
                <a:latin typeface="Consolas" panose="020B0609020204030204" pitchFamily="49" charset="0"/>
              </a:rPr>
              <a:t>wait</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6A8759"/>
                </a:solidFill>
                <a:effectLst/>
                <a:latin typeface="Consolas" panose="020B0609020204030204" pitchFamily="49" charset="0"/>
              </a:rPr>
              <a:t>'#main'</a:t>
            </a:r>
            <a:r>
              <a:rPr kumimoji="0" lang="zh-CN" altLang="zh-CN" sz="2400" b="0" i="0" u="none" strike="noStrike" cap="none" normalizeH="0" baseline="0" dirty="0">
                <a:ln>
                  <a:noFill/>
                </a:ln>
                <a:solidFill>
                  <a:srgbClr val="A9B7C6"/>
                </a:solidFill>
                <a:effectLst/>
                <a:latin typeface="Consolas" panose="020B0609020204030204" pitchFamily="49" charset="0"/>
              </a:rPr>
              <a: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0" i="0" u="none" strike="noStrike" cap="none" normalizeH="0" baseline="0" dirty="0">
                <a:ln>
                  <a:noFill/>
                </a:ln>
                <a:solidFill>
                  <a:srgbClr val="FFC66D"/>
                </a:solidFill>
                <a:effectLst/>
                <a:latin typeface="Consolas" panose="020B0609020204030204" pitchFamily="49" charset="0"/>
              </a:rPr>
              <a:t>evaluate</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1" i="0" u="none" strike="noStrike" cap="none" normalizeH="0" baseline="0" dirty="0">
                <a:ln>
                  <a:noFill/>
                </a:ln>
                <a:solidFill>
                  <a:srgbClr val="CC7832"/>
                </a:solidFill>
                <a:effectLst/>
                <a:latin typeface="Consolas" panose="020B0609020204030204" pitchFamily="49" charset="0"/>
              </a:rPr>
              <a:t>function </a:t>
            </a:r>
            <a:r>
              <a:rPr kumimoji="0" lang="zh-CN" altLang="zh-CN" sz="2400" b="0" i="0" u="none" strike="noStrike" cap="none" normalizeH="0" baseline="0" dirty="0">
                <a:ln>
                  <a:noFill/>
                </a:ln>
                <a:solidFill>
                  <a:srgbClr val="A9B7C6"/>
                </a:solidFill>
                <a:effectLst/>
                <a:latin typeface="Consolas" panose="020B0609020204030204" pitchFamily="49" charset="0"/>
              </a:rPr>
              <a:t>() {</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1" i="0" u="none" strike="noStrike" cap="none" normalizeH="0" baseline="0" dirty="0">
                <a:ln>
                  <a:noFill/>
                </a:ln>
                <a:solidFill>
                  <a:srgbClr val="CC7832"/>
                </a:solidFill>
                <a:effectLst/>
                <a:latin typeface="Consolas" panose="020B0609020204030204" pitchFamily="49" charset="0"/>
              </a:rPr>
              <a:t>return </a:t>
            </a:r>
            <a:r>
              <a:rPr kumimoji="0" lang="zh-CN" altLang="zh-CN" sz="2400" b="0" i="0" u="none" strike="noStrike" cap="none" normalizeH="0" baseline="0" dirty="0">
                <a:ln>
                  <a:noFill/>
                </a:ln>
                <a:solidFill>
                  <a:srgbClr val="A9B7C6"/>
                </a:solidFill>
                <a:effectLst/>
                <a:latin typeface="Consolas" panose="020B0609020204030204" pitchFamily="49" charset="0"/>
              </a:rPr>
              <a:t>document.</a:t>
            </a:r>
            <a:r>
              <a:rPr kumimoji="0" lang="zh-CN" altLang="zh-CN" sz="2400" b="0" i="0" u="none" strike="noStrike" cap="none" normalizeH="0" baseline="0" dirty="0">
                <a:ln>
                  <a:noFill/>
                </a:ln>
                <a:solidFill>
                  <a:srgbClr val="FFC66D"/>
                </a:solidFill>
                <a:effectLst/>
                <a:latin typeface="Consolas" panose="020B0609020204030204" pitchFamily="49" charset="0"/>
              </a:rPr>
              <a:t>querySelector</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6A8759"/>
                </a:solidFill>
                <a:effectLst/>
                <a:latin typeface="Consolas" panose="020B0609020204030204" pitchFamily="49" charset="0"/>
              </a:rPr>
              <a:t>'#main .searchCenterMiddle li a'</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9876AA"/>
                </a:solidFill>
                <a:effectLst/>
                <a:latin typeface="Consolas" panose="020B0609020204030204" pitchFamily="49" charset="0"/>
              </a:rPr>
              <a:t>href</a:t>
            </a:r>
            <a:br>
              <a:rPr kumimoji="0" lang="zh-CN" altLang="zh-CN" sz="2400" b="0" i="0" u="none" strike="noStrike" cap="none" normalizeH="0" baseline="0" dirty="0">
                <a:ln>
                  <a:noFill/>
                </a:ln>
                <a:solidFill>
                  <a:srgbClr val="9876AA"/>
                </a:solidFill>
                <a:effectLst/>
                <a:latin typeface="Consolas" panose="020B0609020204030204" pitchFamily="49" charset="0"/>
              </a:rPr>
            </a:br>
            <a:r>
              <a:rPr kumimoji="0" lang="zh-CN" altLang="zh-CN" sz="2400" b="0" i="0" u="none" strike="noStrike" cap="none" normalizeH="0" baseline="0" dirty="0">
                <a:ln>
                  <a:noFill/>
                </a:ln>
                <a:solidFill>
                  <a:srgbClr val="9876AA"/>
                </a:solidFill>
                <a:effectLst/>
                <a:latin typeface="Consolas" panose="020B0609020204030204" pitchFamily="49" charset="0"/>
              </a:rPr>
              <a:t>    </a:t>
            </a:r>
            <a:r>
              <a:rPr kumimoji="0" lang="zh-CN" altLang="zh-CN" sz="2400" b="0" i="0" u="none" strike="noStrike" cap="none" normalizeH="0" baseline="0" dirty="0">
                <a:ln>
                  <a:noFill/>
                </a:ln>
                <a:solidFill>
                  <a:srgbClr val="A9B7C6"/>
                </a:solidFill>
                <a:effectLst/>
                <a:latin typeface="Consolas" panose="020B0609020204030204" pitchFamily="49" charset="0"/>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0AF8905D-552E-4716-9D93-12154A17C046}"/>
              </a:ext>
            </a:extLst>
          </p:cNvPr>
          <p:cNvSpPr txBox="1"/>
          <p:nvPr/>
        </p:nvSpPr>
        <p:spPr>
          <a:xfrm>
            <a:off x="19044855" y="3041804"/>
            <a:ext cx="9497152" cy="4154920"/>
          </a:xfrm>
          <a:prstGeom prst="rect">
            <a:avLst/>
          </a:prstGeom>
          <a:noFill/>
        </p:spPr>
        <p:txBody>
          <a:bodyPr wrap="none" rtlCol="0">
            <a:spAutoFit/>
          </a:bodyPr>
          <a:lstStyle/>
          <a:p>
            <a:pPr marL="1832714" lvl="1" indent="-685800">
              <a:lnSpc>
                <a:spcPct val="150000"/>
              </a:lnSpc>
              <a:buFont typeface="Arial" panose="020B0604020202020204" pitchFamily="34" charset="0"/>
              <a:buChar char="•"/>
            </a:pPr>
            <a:r>
              <a:rPr lang="zh-CN" altLang="en-US" dirty="0"/>
              <a:t>使用无头浏览器加载页面</a:t>
            </a:r>
            <a:endParaRPr lang="en-US" altLang="zh-CN" dirty="0"/>
          </a:p>
          <a:p>
            <a:pPr marL="1832714" lvl="1" indent="-685800">
              <a:lnSpc>
                <a:spcPct val="150000"/>
              </a:lnSpc>
              <a:buFont typeface="Arial" panose="020B0604020202020204" pitchFamily="34" charset="0"/>
              <a:buChar char="•"/>
            </a:pPr>
            <a:r>
              <a:rPr lang="zh-CN" altLang="en-US" dirty="0"/>
              <a:t>模拟用户点击操作</a:t>
            </a:r>
            <a:endParaRPr lang="en-US" altLang="zh-CN" dirty="0"/>
          </a:p>
          <a:p>
            <a:pPr marL="1832714" lvl="1" indent="-685800">
              <a:lnSpc>
                <a:spcPct val="150000"/>
              </a:lnSpc>
              <a:buFont typeface="Arial" panose="020B0604020202020204" pitchFamily="34" charset="0"/>
              <a:buChar char="•"/>
            </a:pPr>
            <a:r>
              <a:rPr lang="zh-CN" altLang="en-US" dirty="0"/>
              <a:t>操作完成后收集特定的</a:t>
            </a:r>
            <a:r>
              <a:rPr lang="en-US" altLang="zh-CN" dirty="0"/>
              <a:t>UI</a:t>
            </a:r>
            <a:r>
              <a:rPr lang="zh-CN" altLang="en-US" dirty="0"/>
              <a:t>信息</a:t>
            </a:r>
            <a:endParaRPr lang="en-US" altLang="zh-CN" dirty="0"/>
          </a:p>
          <a:p>
            <a:pPr marL="1832714" lvl="1" indent="-685800">
              <a:lnSpc>
                <a:spcPct val="150000"/>
              </a:lnSpc>
              <a:buFont typeface="Arial" panose="020B0604020202020204" pitchFamily="34" charset="0"/>
              <a:buChar char="•"/>
            </a:pPr>
            <a:r>
              <a:rPr lang="zh-CN" altLang="en-US" dirty="0"/>
              <a:t>校验该状态值是否符合预期</a:t>
            </a:r>
          </a:p>
        </p:txBody>
      </p:sp>
      <p:sp>
        <p:nvSpPr>
          <p:cNvPr id="5" name="Rectangle 4">
            <a:extLst>
              <a:ext uri="{FF2B5EF4-FFF2-40B4-BE49-F238E27FC236}">
                <a16:creationId xmlns:a16="http://schemas.microsoft.com/office/drawing/2014/main" id="{9B46393D-3FDC-4199-80C7-B4C1CC48432B}"/>
              </a:ext>
            </a:extLst>
          </p:cNvPr>
          <p:cNvSpPr>
            <a:spLocks noChangeArrowheads="1"/>
          </p:cNvSpPr>
          <p:nvPr/>
        </p:nvSpPr>
        <p:spPr bwMode="auto">
          <a:xfrm>
            <a:off x="2227451" y="7746528"/>
            <a:ext cx="20574863"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A9B7C6"/>
                </a:solidFill>
                <a:effectLst/>
                <a:latin typeface="Consolas" panose="020B0609020204030204" pitchFamily="49" charset="0"/>
              </a:rPr>
              <a:t>module.</a:t>
            </a:r>
            <a:r>
              <a:rPr kumimoji="0" lang="zh-CN" altLang="zh-CN" sz="2400" b="0" i="0" u="none" strike="noStrike" cap="none" normalizeH="0" baseline="0" dirty="0">
                <a:ln>
                  <a:noFill/>
                </a:ln>
                <a:solidFill>
                  <a:srgbClr val="9876AA"/>
                </a:solidFill>
                <a:effectLst/>
                <a:latin typeface="Consolas" panose="020B0609020204030204" pitchFamily="49" charset="0"/>
              </a:rPr>
              <a:t>exports </a:t>
            </a:r>
            <a:r>
              <a:rPr kumimoji="0" lang="zh-CN" altLang="zh-CN" sz="2400" b="0" i="0" u="none" strike="noStrike" cap="none" normalizeH="0" baseline="0" dirty="0">
                <a:ln>
                  <a:noFill/>
                </a:ln>
                <a:solidFill>
                  <a:srgbClr val="A9B7C6"/>
                </a:solidFill>
                <a:effectLst/>
                <a:latin typeface="Consolas" panose="020B0609020204030204" pitchFamily="49" charset="0"/>
              </a:rPr>
              <a:t>= {</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0" i="0" u="none" strike="noStrike" cap="none" normalizeH="0" baseline="0" dirty="0">
                <a:ln>
                  <a:noFill/>
                </a:ln>
                <a:solidFill>
                  <a:srgbClr val="9876AA"/>
                </a:solidFill>
                <a:effectLst/>
                <a:latin typeface="Consolas" panose="020B0609020204030204" pitchFamily="49" charset="0"/>
              </a:rPr>
              <a:t>tags</a:t>
            </a: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0" i="0" u="none" strike="noStrike" cap="none" normalizeH="0" baseline="0" dirty="0">
                <a:ln>
                  <a:noFill/>
                </a:ln>
                <a:solidFill>
                  <a:srgbClr val="6A8759"/>
                </a:solidFill>
                <a:effectLst/>
                <a:latin typeface="Consolas" panose="020B0609020204030204" pitchFamily="49" charset="0"/>
              </a:rPr>
              <a:t>'git'</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CC7832"/>
                </a:solidFill>
                <a:effectLst/>
                <a:latin typeface="Consolas" panose="020B0609020204030204" pitchFamily="49" charset="0"/>
              </a:rPr>
              <a:t>,</a:t>
            </a:r>
            <a:br>
              <a:rPr kumimoji="0" lang="zh-CN" altLang="zh-CN" sz="2400" b="0" i="0" u="none" strike="noStrike" cap="none" normalizeH="0" baseline="0" dirty="0">
                <a:ln>
                  <a:noFill/>
                </a:ln>
                <a:solidFill>
                  <a:srgbClr val="CC7832"/>
                </a:solidFill>
                <a:effectLst/>
                <a:latin typeface="Consolas" panose="020B0609020204030204" pitchFamily="49" charset="0"/>
              </a:rPr>
            </a:br>
            <a:r>
              <a:rPr kumimoji="0" lang="zh-CN" altLang="zh-CN" sz="2400" b="0" i="0" u="none" strike="noStrike" cap="none" normalizeH="0" baseline="0" dirty="0">
                <a:ln>
                  <a:noFill/>
                </a:ln>
                <a:solidFill>
                  <a:srgbClr val="CC7832"/>
                </a:solidFill>
                <a:effectLst/>
                <a:latin typeface="Consolas" panose="020B0609020204030204" pitchFamily="49" charset="0"/>
              </a:rPr>
              <a:t>    </a:t>
            </a:r>
            <a:r>
              <a:rPr kumimoji="0" lang="zh-CN" altLang="zh-CN" sz="2400" b="0" i="0" u="none" strike="noStrike" cap="none" normalizeH="0" baseline="0" dirty="0">
                <a:ln>
                  <a:noFill/>
                </a:ln>
                <a:solidFill>
                  <a:srgbClr val="6A8759"/>
                </a:solidFill>
                <a:effectLst/>
                <a:latin typeface="Consolas" panose="020B0609020204030204" pitchFamily="49" charset="0"/>
              </a:rPr>
              <a:t>'Demo test GitHub'</a:t>
            </a: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1" i="0" u="none" strike="noStrike" cap="none" normalizeH="0" baseline="0" dirty="0">
                <a:ln>
                  <a:noFill/>
                </a:ln>
                <a:solidFill>
                  <a:srgbClr val="CC7832"/>
                </a:solidFill>
                <a:effectLst/>
                <a:latin typeface="Consolas" panose="020B0609020204030204" pitchFamily="49" charset="0"/>
              </a:rPr>
              <a:t>function </a:t>
            </a:r>
            <a:r>
              <a:rPr kumimoji="0" lang="zh-CN" altLang="zh-CN" sz="2400" b="0" i="0" u="none" strike="noStrike" cap="none" normalizeH="0" baseline="0" dirty="0">
                <a:ln>
                  <a:noFill/>
                </a:ln>
                <a:solidFill>
                  <a:srgbClr val="A9B7C6"/>
                </a:solidFill>
                <a:effectLst/>
                <a:latin typeface="Consolas" panose="020B0609020204030204" pitchFamily="49" charset="0"/>
              </a:rPr>
              <a:t>(client) {</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client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0" i="0" u="none" strike="noStrike" cap="none" normalizeH="0" baseline="0" dirty="0">
                <a:ln>
                  <a:noFill/>
                </a:ln>
                <a:solidFill>
                  <a:srgbClr val="9876AA"/>
                </a:solidFill>
                <a:effectLst/>
                <a:latin typeface="Consolas" panose="020B0609020204030204" pitchFamily="49" charset="0"/>
              </a:rPr>
              <a:t>url</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6A8759"/>
                </a:solidFill>
                <a:effectLst/>
                <a:latin typeface="Consolas" panose="020B0609020204030204" pitchFamily="49" charset="0"/>
              </a:rPr>
              <a:t>'http://github.com/nightwatchjs/nightwatch'</a:t>
            </a:r>
            <a:r>
              <a:rPr kumimoji="0" lang="zh-CN" altLang="zh-CN" sz="2400" b="0" i="0" u="none" strike="noStrike" cap="none" normalizeH="0" baseline="0" dirty="0">
                <a:ln>
                  <a:noFill/>
                </a:ln>
                <a:solidFill>
                  <a:srgbClr val="A9B7C6"/>
                </a:solidFill>
                <a:effectLst/>
                <a:latin typeface="Consolas" panose="020B0609020204030204" pitchFamily="49" charset="0"/>
              </a:rPr>
              <a: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.waitForElementVisible(</a:t>
            </a:r>
            <a:r>
              <a:rPr kumimoji="0" lang="zh-CN" altLang="zh-CN" sz="2400" b="0" i="0" u="none" strike="noStrike" cap="none" normalizeH="0" baseline="0" dirty="0">
                <a:ln>
                  <a:noFill/>
                </a:ln>
                <a:solidFill>
                  <a:srgbClr val="6A8759"/>
                </a:solidFill>
                <a:effectLst/>
                <a:latin typeface="Consolas" panose="020B0609020204030204" pitchFamily="49" charset="0"/>
              </a:rPr>
              <a:t>'body'</a:t>
            </a:r>
            <a:r>
              <a:rPr kumimoji="0" lang="zh-CN" altLang="zh-CN" sz="2400" b="0" i="0" u="none" strike="noStrike" cap="none" normalizeH="0" baseline="0" dirty="0">
                <a:ln>
                  <a:noFill/>
                </a:ln>
                <a:solidFill>
                  <a:srgbClr val="CC7832"/>
                </a:solidFill>
                <a:effectLst/>
                <a:latin typeface="Consolas" panose="020B0609020204030204" pitchFamily="49" charset="0"/>
              </a:rPr>
              <a:t>, </a:t>
            </a:r>
            <a:r>
              <a:rPr kumimoji="0" lang="zh-CN" altLang="zh-CN" sz="2400" b="0" i="0" u="none" strike="noStrike" cap="none" normalizeH="0" baseline="0" dirty="0">
                <a:ln>
                  <a:noFill/>
                </a:ln>
                <a:solidFill>
                  <a:srgbClr val="6897BB"/>
                </a:solidFill>
                <a:effectLst/>
                <a:latin typeface="Consolas" panose="020B0609020204030204" pitchFamily="49" charset="0"/>
              </a:rPr>
              <a:t>1000</a:t>
            </a:r>
            <a:r>
              <a:rPr kumimoji="0" lang="zh-CN" altLang="zh-CN" sz="2400" b="0" i="0" u="none" strike="noStrike" cap="none" normalizeH="0" baseline="0" dirty="0">
                <a:ln>
                  <a:noFill/>
                </a:ln>
                <a:solidFill>
                  <a:srgbClr val="A9B7C6"/>
                </a:solidFill>
                <a:effectLst/>
                <a:latin typeface="Consolas" panose="020B0609020204030204" pitchFamily="49" charset="0"/>
              </a:rPr>
              <a: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.waitForElementVisible(</a:t>
            </a:r>
            <a:r>
              <a:rPr kumimoji="0" lang="zh-CN" altLang="zh-CN" sz="2400" b="0" i="0" u="none" strike="noStrike" cap="none" normalizeH="0" baseline="0" dirty="0">
                <a:ln>
                  <a:noFill/>
                </a:ln>
                <a:solidFill>
                  <a:srgbClr val="6A8759"/>
                </a:solidFill>
                <a:effectLst/>
                <a:latin typeface="Consolas" panose="020B0609020204030204" pitchFamily="49" charset="0"/>
              </a:rPr>
              <a:t>'.container h1 strong a'</a:t>
            </a:r>
            <a:r>
              <a:rPr kumimoji="0" lang="zh-CN" altLang="zh-CN" sz="2400" b="0" i="0" u="none" strike="noStrike" cap="none" normalizeH="0" baseline="0" dirty="0">
                <a:ln>
                  <a:noFill/>
                </a:ln>
                <a:solidFill>
                  <a:srgbClr val="A9B7C6"/>
                </a:solidFill>
                <a:effectLst/>
                <a:latin typeface="Consolas" panose="020B0609020204030204" pitchFamily="49" charset="0"/>
              </a:rPr>
              <a: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a:t>
            </a:r>
            <a:r>
              <a:rPr kumimoji="0" lang="zh-CN" altLang="zh-CN" sz="2400" b="0" i="0" u="none" strike="noStrike" cap="none" normalizeH="0" baseline="0" dirty="0">
                <a:ln>
                  <a:noFill/>
                </a:ln>
                <a:solidFill>
                  <a:srgbClr val="9876AA"/>
                </a:solidFill>
                <a:effectLst/>
                <a:latin typeface="Consolas" panose="020B0609020204030204" pitchFamily="49" charset="0"/>
              </a:rPr>
              <a:t>assert</a:t>
            </a:r>
            <a:r>
              <a:rPr kumimoji="0" lang="zh-CN" altLang="zh-CN" sz="2400" b="0" i="0" u="none" strike="noStrike" cap="none" normalizeH="0" baseline="0" dirty="0">
                <a:ln>
                  <a:noFill/>
                </a:ln>
                <a:solidFill>
                  <a:srgbClr val="A9B7C6"/>
                </a:solidFill>
                <a:effectLst/>
                <a:latin typeface="Consolas" panose="020B0609020204030204" pitchFamily="49" charset="0"/>
              </a:rPr>
              <a:t>.containsText(</a:t>
            </a:r>
            <a:r>
              <a:rPr kumimoji="0" lang="zh-CN" altLang="zh-CN" sz="2400" b="0" i="0" u="none" strike="noStrike" cap="none" normalizeH="0" baseline="0" dirty="0">
                <a:ln>
                  <a:noFill/>
                </a:ln>
                <a:solidFill>
                  <a:srgbClr val="6A8759"/>
                </a:solidFill>
                <a:effectLst/>
                <a:latin typeface="Consolas" panose="020B0609020204030204" pitchFamily="49" charset="0"/>
              </a:rPr>
              <a:t>'.container h1 strong a'</a:t>
            </a:r>
            <a:r>
              <a:rPr kumimoji="0" lang="zh-CN" altLang="zh-CN" sz="2400" b="0" i="0" u="none" strike="noStrike" cap="none" normalizeH="0" baseline="0" dirty="0">
                <a:ln>
                  <a:noFill/>
                </a:ln>
                <a:solidFill>
                  <a:srgbClr val="CC7832"/>
                </a:solidFill>
                <a:effectLst/>
                <a:latin typeface="Consolas" panose="020B0609020204030204" pitchFamily="49" charset="0"/>
              </a:rPr>
              <a:t>, </a:t>
            </a:r>
            <a:r>
              <a:rPr kumimoji="0" lang="zh-CN" altLang="zh-CN" sz="2400" b="0" i="0" u="none" strike="noStrike" cap="none" normalizeH="0" baseline="0" dirty="0">
                <a:ln>
                  <a:noFill/>
                </a:ln>
                <a:solidFill>
                  <a:srgbClr val="6A8759"/>
                </a:solidFill>
                <a:effectLst/>
                <a:latin typeface="Consolas" panose="020B0609020204030204" pitchFamily="49" charset="0"/>
              </a:rPr>
              <a:t>'nightwatch'</a:t>
            </a:r>
            <a:r>
              <a:rPr kumimoji="0" lang="zh-CN" altLang="zh-CN" sz="2400" b="0" i="0" u="none" strike="noStrike" cap="none" normalizeH="0" baseline="0" dirty="0">
                <a:ln>
                  <a:noFill/>
                </a:ln>
                <a:solidFill>
                  <a:srgbClr val="CC7832"/>
                </a:solidFill>
                <a:effectLst/>
                <a:latin typeface="Consolas" panose="020B0609020204030204" pitchFamily="49" charset="0"/>
              </a:rPr>
              <a:t>, </a:t>
            </a:r>
            <a:r>
              <a:rPr kumimoji="0" lang="zh-CN" altLang="zh-CN" sz="2400" b="0" i="0" u="none" strike="noStrike" cap="none" normalizeH="0" baseline="0" dirty="0">
                <a:ln>
                  <a:noFill/>
                </a:ln>
                <a:solidFill>
                  <a:srgbClr val="6A8759"/>
                </a:solidFill>
                <a:effectLst/>
                <a:latin typeface="Consolas" panose="020B0609020204030204" pitchFamily="49" charset="0"/>
              </a:rPr>
              <a:t>'Checking project title is set to nightwatch'</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CC7832"/>
                </a:solidFill>
                <a:effectLst/>
                <a:latin typeface="Consolas" panose="020B0609020204030204" pitchFamily="49" charset="0"/>
              </a:rPr>
              <a:t>;</a:t>
            </a:r>
            <a:br>
              <a:rPr kumimoji="0" lang="zh-CN" altLang="zh-CN" sz="2400" b="0" i="0" u="none" strike="noStrike" cap="none" normalizeH="0" baseline="0" dirty="0">
                <a:ln>
                  <a:noFill/>
                </a:ln>
                <a:solidFill>
                  <a:srgbClr val="CC7832"/>
                </a:solidFill>
                <a:effectLst/>
                <a:latin typeface="Consolas" panose="020B0609020204030204" pitchFamily="49" charset="0"/>
              </a:rPr>
            </a:br>
            <a:r>
              <a:rPr kumimoji="0" lang="zh-CN" altLang="zh-CN" sz="2400" b="0" i="0" u="none" strike="noStrike" cap="none" normalizeH="0" baseline="0" dirty="0">
                <a:ln>
                  <a:noFill/>
                </a:ln>
                <a:solidFill>
                  <a:srgbClr val="CC7832"/>
                </a:solidFill>
                <a:effectLst/>
                <a:latin typeface="Consolas" panose="020B0609020204030204" pitchFamily="49" charset="0"/>
              </a:rPr>
              <a:t>    </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CC7832"/>
                </a:solidFill>
                <a:effectLst/>
                <a:latin typeface="Consolas" panose="020B0609020204030204" pitchFamily="49" charset="0"/>
              </a:rPr>
              <a:t>,</a:t>
            </a:r>
            <a:br>
              <a:rPr kumimoji="0" lang="zh-CN" altLang="zh-CN" sz="2400" b="0" i="0" u="none" strike="noStrike" cap="none" normalizeH="0" baseline="0" dirty="0">
                <a:ln>
                  <a:noFill/>
                </a:ln>
                <a:solidFill>
                  <a:srgbClr val="CC7832"/>
                </a:solidFill>
                <a:effectLst/>
                <a:latin typeface="Consolas" panose="020B0609020204030204" pitchFamily="49" charset="0"/>
              </a:rPr>
            </a:br>
            <a:br>
              <a:rPr kumimoji="0" lang="zh-CN" altLang="zh-CN" sz="2400" b="0" i="0" u="none" strike="noStrike" cap="none" normalizeH="0" baseline="0" dirty="0">
                <a:ln>
                  <a:noFill/>
                </a:ln>
                <a:solidFill>
                  <a:srgbClr val="CC7832"/>
                </a:solidFill>
                <a:effectLst/>
                <a:latin typeface="Consolas" panose="020B0609020204030204" pitchFamily="49" charset="0"/>
              </a:rPr>
            </a:br>
            <a:r>
              <a:rPr kumimoji="0" lang="zh-CN" altLang="zh-CN" sz="2400" b="0" i="0" u="none" strike="noStrike" cap="none" normalizeH="0" baseline="0" dirty="0">
                <a:ln>
                  <a:noFill/>
                </a:ln>
                <a:solidFill>
                  <a:srgbClr val="CC7832"/>
                </a:solidFill>
                <a:effectLst/>
                <a:latin typeface="Consolas" panose="020B0609020204030204" pitchFamily="49" charset="0"/>
              </a:rPr>
              <a:t>    </a:t>
            </a:r>
            <a:r>
              <a:rPr kumimoji="0" lang="zh-CN" altLang="zh-CN" sz="2400" b="0" i="0" u="none" strike="noStrike" cap="none" normalizeH="0" baseline="0" dirty="0">
                <a:ln>
                  <a:noFill/>
                </a:ln>
                <a:solidFill>
                  <a:srgbClr val="FFC66D"/>
                </a:solidFill>
                <a:effectLst/>
                <a:latin typeface="Consolas" panose="020B0609020204030204" pitchFamily="49" charset="0"/>
              </a:rPr>
              <a:t>after</a:t>
            </a:r>
            <a:r>
              <a:rPr kumimoji="0" lang="zh-CN" altLang="zh-CN" sz="2400" b="0" i="0" u="none" strike="noStrike" cap="none" normalizeH="0" baseline="0" dirty="0">
                <a:ln>
                  <a:noFill/>
                </a:ln>
                <a:solidFill>
                  <a:srgbClr val="A9B7C6"/>
                </a:solidFill>
                <a:effectLst/>
                <a:latin typeface="Consolas" panose="020B0609020204030204" pitchFamily="49" charset="0"/>
              </a:rPr>
              <a:t>(client) {</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        client.</a:t>
            </a:r>
            <a:r>
              <a:rPr kumimoji="0" lang="zh-CN" altLang="zh-CN" sz="2400" b="0" i="0" u="none" strike="noStrike" cap="none" normalizeH="0" baseline="0" dirty="0">
                <a:ln>
                  <a:noFill/>
                </a:ln>
                <a:solidFill>
                  <a:srgbClr val="9876AA"/>
                </a:solidFill>
                <a:effectLst/>
                <a:latin typeface="Consolas" panose="020B0609020204030204" pitchFamily="49" charset="0"/>
              </a:rPr>
              <a:t>end</a:t>
            </a: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CC7832"/>
                </a:solidFill>
                <a:effectLst/>
                <a:latin typeface="Consolas" panose="020B0609020204030204" pitchFamily="49" charset="0"/>
              </a:rPr>
              <a:t>;</a:t>
            </a:r>
            <a:br>
              <a:rPr kumimoji="0" lang="zh-CN" altLang="zh-CN" sz="2400" b="0" i="0" u="none" strike="noStrike" cap="none" normalizeH="0" baseline="0" dirty="0">
                <a:ln>
                  <a:noFill/>
                </a:ln>
                <a:solidFill>
                  <a:srgbClr val="CC7832"/>
                </a:solidFill>
                <a:effectLst/>
                <a:latin typeface="Consolas" panose="020B0609020204030204" pitchFamily="49" charset="0"/>
              </a:rPr>
            </a:br>
            <a:r>
              <a:rPr kumimoji="0" lang="zh-CN" altLang="zh-CN" sz="2400" b="0" i="0" u="none" strike="noStrike" cap="none" normalizeH="0" baseline="0" dirty="0">
                <a:ln>
                  <a:noFill/>
                </a:ln>
                <a:solidFill>
                  <a:srgbClr val="CC7832"/>
                </a:solidFill>
                <a:effectLst/>
                <a:latin typeface="Consolas" panose="020B0609020204030204" pitchFamily="49" charset="0"/>
              </a:rPr>
              <a:t>    </a:t>
            </a:r>
            <a:r>
              <a:rPr kumimoji="0" lang="zh-CN" altLang="zh-CN" sz="2400" b="0" i="0" u="none" strike="noStrike" cap="none" normalizeH="0" baseline="0" dirty="0">
                <a:ln>
                  <a:noFill/>
                </a:ln>
                <a:solidFill>
                  <a:srgbClr val="A9B7C6"/>
                </a:solidFill>
                <a:effectLst/>
                <a:latin typeface="Consolas" panose="020B0609020204030204" pitchFamily="49" charset="0"/>
              </a:rPr>
              <a:t>}</a:t>
            </a:r>
            <a:br>
              <a:rPr kumimoji="0" lang="zh-CN" altLang="zh-CN" sz="2400" b="0" i="0" u="none" strike="noStrike" cap="none" normalizeH="0" baseline="0" dirty="0">
                <a:ln>
                  <a:noFill/>
                </a:ln>
                <a:solidFill>
                  <a:srgbClr val="A9B7C6"/>
                </a:solidFill>
                <a:effectLst/>
                <a:latin typeface="Consolas" panose="020B0609020204030204" pitchFamily="49" charset="0"/>
              </a:rPr>
            </a:br>
            <a:r>
              <a:rPr kumimoji="0" lang="zh-CN" altLang="zh-CN" sz="2400" b="0" i="0" u="none" strike="noStrike" cap="none" normalizeH="0" baseline="0" dirty="0">
                <a:ln>
                  <a:noFill/>
                </a:ln>
                <a:solidFill>
                  <a:srgbClr val="A9B7C6"/>
                </a:solidFill>
                <a:effectLst/>
                <a:latin typeface="Consolas" panose="020B0609020204030204" pitchFamily="49" charset="0"/>
              </a:rPr>
              <a:t>}</a:t>
            </a:r>
            <a:r>
              <a:rPr kumimoji="0" lang="zh-CN" altLang="zh-CN" sz="2400" b="0" i="0" u="none" strike="noStrike" cap="none" normalizeH="0" baseline="0" dirty="0">
                <a:ln>
                  <a:noFill/>
                </a:ln>
                <a:solidFill>
                  <a:srgbClr val="CC7832"/>
                </a:solidFill>
                <a:effectLst/>
                <a:latin typeface="Consolas" panose="020B0609020204030204" pitchFamily="49" charset="0"/>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4930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D7DA-23AE-4074-B3E4-81389C6C410E}"/>
              </a:ext>
            </a:extLst>
          </p:cNvPr>
          <p:cNvSpPr>
            <a:spLocks noGrp="1"/>
          </p:cNvSpPr>
          <p:nvPr>
            <p:ph type="title"/>
          </p:nvPr>
        </p:nvSpPr>
        <p:spPr/>
        <p:txBody>
          <a:bodyPr/>
          <a:lstStyle/>
          <a:p>
            <a:r>
              <a:rPr lang="en-US" altLang="zh-CN" dirty="0"/>
              <a:t>3.4.1 </a:t>
            </a:r>
            <a:r>
              <a:rPr lang="zh-CN" altLang="en-US" dirty="0"/>
              <a:t>我们怎么做端对端测试</a:t>
            </a:r>
          </a:p>
        </p:txBody>
      </p:sp>
      <p:sp>
        <p:nvSpPr>
          <p:cNvPr id="3" name="文本框 2">
            <a:extLst>
              <a:ext uri="{FF2B5EF4-FFF2-40B4-BE49-F238E27FC236}">
                <a16:creationId xmlns:a16="http://schemas.microsoft.com/office/drawing/2014/main" id="{125881C7-89C0-4DEF-8643-FC27F462B924}"/>
              </a:ext>
            </a:extLst>
          </p:cNvPr>
          <p:cNvSpPr txBox="1"/>
          <p:nvPr/>
        </p:nvSpPr>
        <p:spPr>
          <a:xfrm>
            <a:off x="17522789" y="4358640"/>
            <a:ext cx="10549683" cy="2176750"/>
          </a:xfrm>
          <a:prstGeom prst="rect">
            <a:avLst/>
          </a:prstGeom>
          <a:noFill/>
        </p:spPr>
        <p:txBody>
          <a:bodyPr wrap="none" rtlCol="0">
            <a:spAutoFit/>
          </a:bodyPr>
          <a:lstStyle/>
          <a:p>
            <a:pPr marL="685800" indent="-685800">
              <a:buFont typeface="Arial" panose="020B0604020202020204" pitchFamily="34" charset="0"/>
              <a:buChar char="•"/>
            </a:pPr>
            <a:r>
              <a:rPr lang="zh-CN" altLang="en-US" dirty="0"/>
              <a:t>“</a:t>
            </a:r>
            <a:r>
              <a:rPr lang="zh-CN" altLang="en-US" dirty="0">
                <a:solidFill>
                  <a:srgbClr val="FF0000"/>
                </a:solidFill>
              </a:rPr>
              <a:t>页面快照</a:t>
            </a:r>
            <a:r>
              <a:rPr lang="zh-CN" altLang="en-US" dirty="0"/>
              <a:t>”：完整的页面状态</a:t>
            </a:r>
            <a:endParaRPr lang="en-US" altLang="zh-CN" dirty="0"/>
          </a:p>
          <a:p>
            <a:pPr marL="685800" indent="-685800">
              <a:buFont typeface="Arial" panose="020B0604020202020204" pitchFamily="34" charset="0"/>
              <a:buChar char="•"/>
            </a:pPr>
            <a:r>
              <a:rPr lang="zh-CN" altLang="en-US" dirty="0"/>
              <a:t>用户的交互动作会产生新的“</a:t>
            </a:r>
            <a:r>
              <a:rPr lang="zh-CN" altLang="en-US" dirty="0">
                <a:solidFill>
                  <a:srgbClr val="FF0000"/>
                </a:solidFill>
              </a:rPr>
              <a:t>页面快照</a:t>
            </a:r>
            <a:r>
              <a:rPr lang="zh-CN" altLang="en-US" dirty="0"/>
              <a:t>”</a:t>
            </a:r>
            <a:endParaRPr lang="en-US" altLang="zh-CN" dirty="0"/>
          </a:p>
          <a:p>
            <a:pPr marL="685800" indent="-685800">
              <a:buFont typeface="Arial" panose="020B0604020202020204" pitchFamily="34" charset="0"/>
              <a:buChar char="•"/>
            </a:pPr>
            <a:r>
              <a:rPr lang="zh-CN" altLang="en-US" dirty="0"/>
              <a:t>将“</a:t>
            </a:r>
            <a:r>
              <a:rPr lang="zh-CN" altLang="en-US" dirty="0">
                <a:solidFill>
                  <a:srgbClr val="FF0000"/>
                </a:solidFill>
              </a:rPr>
              <a:t>页面快照</a:t>
            </a:r>
            <a:r>
              <a:rPr lang="zh-CN" altLang="en-US" dirty="0"/>
              <a:t>” 转换为“</a:t>
            </a:r>
            <a:r>
              <a:rPr lang="zh-CN" altLang="en-US" dirty="0">
                <a:solidFill>
                  <a:schemeClr val="accent6"/>
                </a:solidFill>
              </a:rPr>
              <a:t>数据快照</a:t>
            </a:r>
            <a:r>
              <a:rPr lang="zh-CN" altLang="en-US" dirty="0"/>
              <a:t>”</a:t>
            </a:r>
          </a:p>
        </p:txBody>
      </p:sp>
      <p:pic>
        <p:nvPicPr>
          <p:cNvPr id="5" name="图片 4">
            <a:extLst>
              <a:ext uri="{FF2B5EF4-FFF2-40B4-BE49-F238E27FC236}">
                <a16:creationId xmlns:a16="http://schemas.microsoft.com/office/drawing/2014/main" id="{A7B3F5B1-C79E-48FF-9230-4AA86ADE6A03}"/>
              </a:ext>
            </a:extLst>
          </p:cNvPr>
          <p:cNvPicPr>
            <a:picLocks noChangeAspect="1"/>
          </p:cNvPicPr>
          <p:nvPr/>
        </p:nvPicPr>
        <p:blipFill>
          <a:blip r:embed="rId3"/>
          <a:stretch>
            <a:fillRect/>
          </a:stretch>
        </p:blipFill>
        <p:spPr>
          <a:xfrm>
            <a:off x="2227451" y="3667369"/>
            <a:ext cx="12649050" cy="7065473"/>
          </a:xfrm>
          <a:prstGeom prst="rect">
            <a:avLst/>
          </a:prstGeom>
        </p:spPr>
      </p:pic>
    </p:spTree>
    <p:extLst>
      <p:ext uri="{BB962C8B-B14F-4D97-AF65-F5344CB8AC3E}">
        <p14:creationId xmlns:p14="http://schemas.microsoft.com/office/powerpoint/2010/main" val="2316251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D7DA-23AE-4074-B3E4-81389C6C410E}"/>
              </a:ext>
            </a:extLst>
          </p:cNvPr>
          <p:cNvSpPr>
            <a:spLocks noGrp="1"/>
          </p:cNvSpPr>
          <p:nvPr>
            <p:ph type="title"/>
          </p:nvPr>
        </p:nvSpPr>
        <p:spPr/>
        <p:txBody>
          <a:bodyPr/>
          <a:lstStyle/>
          <a:p>
            <a:r>
              <a:rPr lang="en-US" altLang="zh-CN" dirty="0"/>
              <a:t>3.4.2 </a:t>
            </a:r>
            <a:r>
              <a:rPr lang="zh-CN" altLang="en-US" dirty="0"/>
              <a:t>如何将页面快照转换为数据快照？</a:t>
            </a:r>
          </a:p>
        </p:txBody>
      </p:sp>
      <p:pic>
        <p:nvPicPr>
          <p:cNvPr id="1026" name="Picture 2" descr="https://ss1.bdstatic.com/70cFuXSh_Q1YnxGkpoWK1HF6hhy/it/u=502845118,1070007085&amp;fm=26&amp;gp=0.jpg">
            <a:extLst>
              <a:ext uri="{FF2B5EF4-FFF2-40B4-BE49-F238E27FC236}">
                <a16:creationId xmlns:a16="http://schemas.microsoft.com/office/drawing/2014/main" id="{8BB1D2E7-7A42-4367-9F40-BDC74139D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451" y="3550054"/>
            <a:ext cx="4122646" cy="486128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616B89E-C1F3-4089-8A2C-7EDD6A1C643A}"/>
              </a:ext>
            </a:extLst>
          </p:cNvPr>
          <p:cNvPicPr>
            <a:picLocks noChangeAspect="1"/>
          </p:cNvPicPr>
          <p:nvPr/>
        </p:nvPicPr>
        <p:blipFill>
          <a:blip r:embed="rId4"/>
          <a:stretch>
            <a:fillRect/>
          </a:stretch>
        </p:blipFill>
        <p:spPr>
          <a:xfrm>
            <a:off x="9390454" y="3100327"/>
            <a:ext cx="22412009" cy="9430189"/>
          </a:xfrm>
          <a:prstGeom prst="rect">
            <a:avLst/>
          </a:prstGeom>
        </p:spPr>
      </p:pic>
      <p:pic>
        <p:nvPicPr>
          <p:cNvPr id="9" name="Picture 4" descr="âno logoâçå¾çæç´¢ç»æ">
            <a:extLst>
              <a:ext uri="{FF2B5EF4-FFF2-40B4-BE49-F238E27FC236}">
                <a16:creationId xmlns:a16="http://schemas.microsoft.com/office/drawing/2014/main" id="{58A56C92-AF81-43D7-8807-99FBA6A66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916" y="3601004"/>
            <a:ext cx="6481716" cy="4861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44904425530&amp;di=8f788dac02aad480ebd13fe442827cb9&amp;imgtype=0&amp;src=http%3A%2F%2Fpic.58pic.com%2F58pic%2F16%2F42%2F74%2F71958PICYip_1024.jpg">
            <a:extLst>
              <a:ext uri="{FF2B5EF4-FFF2-40B4-BE49-F238E27FC236}">
                <a16:creationId xmlns:a16="http://schemas.microsoft.com/office/drawing/2014/main" id="{C23D499D-7905-4E03-B999-057093F41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4654" y="9432859"/>
            <a:ext cx="3151376" cy="28346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76A35DA-7347-418B-9249-E98B99C81E35}"/>
              </a:ext>
            </a:extLst>
          </p:cNvPr>
          <p:cNvSpPr txBox="1"/>
          <p:nvPr/>
        </p:nvSpPr>
        <p:spPr>
          <a:xfrm>
            <a:off x="1956436" y="11480320"/>
            <a:ext cx="4664675" cy="787139"/>
          </a:xfrm>
          <a:prstGeom prst="rect">
            <a:avLst/>
          </a:prstGeom>
          <a:noFill/>
        </p:spPr>
        <p:txBody>
          <a:bodyPr wrap="none" rtlCol="0">
            <a:spAutoFit/>
          </a:bodyPr>
          <a:lstStyle/>
          <a:p>
            <a:r>
              <a:rPr lang="zh-CN" altLang="en-US" dirty="0"/>
              <a:t>加载</a:t>
            </a:r>
            <a:r>
              <a:rPr lang="en-US" altLang="zh-CN" dirty="0"/>
              <a:t>jQuery</a:t>
            </a:r>
            <a:r>
              <a:rPr lang="zh-CN" altLang="en-US" dirty="0"/>
              <a:t>写爬虫</a:t>
            </a:r>
          </a:p>
        </p:txBody>
      </p:sp>
    </p:spTree>
    <p:extLst>
      <p:ext uri="{BB962C8B-B14F-4D97-AF65-F5344CB8AC3E}">
        <p14:creationId xmlns:p14="http://schemas.microsoft.com/office/powerpoint/2010/main" val="2192118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D7DA-23AE-4074-B3E4-81389C6C410E}"/>
              </a:ext>
            </a:extLst>
          </p:cNvPr>
          <p:cNvSpPr>
            <a:spLocks noGrp="1"/>
          </p:cNvSpPr>
          <p:nvPr>
            <p:ph type="title"/>
          </p:nvPr>
        </p:nvSpPr>
        <p:spPr/>
        <p:txBody>
          <a:bodyPr/>
          <a:lstStyle/>
          <a:p>
            <a:r>
              <a:rPr lang="en-US" altLang="zh-CN" dirty="0"/>
              <a:t>3.4.3 </a:t>
            </a:r>
            <a:r>
              <a:rPr lang="zh-CN" altLang="en-US" dirty="0"/>
              <a:t>如何运行爬虫脚本？</a:t>
            </a:r>
          </a:p>
        </p:txBody>
      </p:sp>
      <p:sp>
        <p:nvSpPr>
          <p:cNvPr id="6" name="文本框 5">
            <a:extLst>
              <a:ext uri="{FF2B5EF4-FFF2-40B4-BE49-F238E27FC236}">
                <a16:creationId xmlns:a16="http://schemas.microsoft.com/office/drawing/2014/main" id="{96B175B5-5738-49E9-94E1-C8EBCA3D0A0E}"/>
              </a:ext>
            </a:extLst>
          </p:cNvPr>
          <p:cNvSpPr txBox="1"/>
          <p:nvPr/>
        </p:nvSpPr>
        <p:spPr>
          <a:xfrm>
            <a:off x="20401983" y="3709952"/>
            <a:ext cx="9769854" cy="1481944"/>
          </a:xfrm>
          <a:prstGeom prst="rect">
            <a:avLst/>
          </a:prstGeom>
          <a:noFill/>
        </p:spPr>
        <p:txBody>
          <a:bodyPr wrap="none" rtlCol="0">
            <a:spAutoFit/>
          </a:bodyPr>
          <a:lstStyle/>
          <a:p>
            <a:pPr marL="685800" indent="-685800">
              <a:buFont typeface="Arial" panose="020B0604020202020204" pitchFamily="34" charset="0"/>
              <a:buChar char="•"/>
            </a:pPr>
            <a:r>
              <a:rPr lang="zh-CN" altLang="en-US" dirty="0"/>
              <a:t>基于 </a:t>
            </a:r>
            <a:r>
              <a:rPr lang="en-US" altLang="zh-CN" dirty="0"/>
              <a:t>Nightmare</a:t>
            </a:r>
            <a:r>
              <a:rPr lang="zh-CN" altLang="en-US" dirty="0"/>
              <a:t>，支持 </a:t>
            </a:r>
            <a:r>
              <a:rPr lang="en-US" altLang="zh-CN" dirty="0"/>
              <a:t>preload script</a:t>
            </a:r>
          </a:p>
          <a:p>
            <a:pPr marL="685800" indent="-685800">
              <a:buFont typeface="Arial" panose="020B0604020202020204" pitchFamily="34" charset="0"/>
              <a:buChar char="•"/>
            </a:pPr>
            <a:r>
              <a:rPr lang="zh-CN" altLang="en-US" dirty="0"/>
              <a:t>每一个页面快照产生一个数据快照</a:t>
            </a:r>
            <a:endParaRPr lang="en-US" altLang="zh-CN" dirty="0"/>
          </a:p>
        </p:txBody>
      </p:sp>
      <p:sp>
        <p:nvSpPr>
          <p:cNvPr id="3" name="矩形: 圆角 2">
            <a:extLst>
              <a:ext uri="{FF2B5EF4-FFF2-40B4-BE49-F238E27FC236}">
                <a16:creationId xmlns:a16="http://schemas.microsoft.com/office/drawing/2014/main" id="{B78104C6-0F7F-46EA-B4DC-8F6C770F4E52}"/>
              </a:ext>
            </a:extLst>
          </p:cNvPr>
          <p:cNvSpPr/>
          <p:nvPr/>
        </p:nvSpPr>
        <p:spPr>
          <a:xfrm>
            <a:off x="20734492" y="6287835"/>
            <a:ext cx="4638908" cy="1824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DOM </a:t>
            </a:r>
            <a:r>
              <a:rPr lang="zh-CN" altLang="en-US" dirty="0"/>
              <a:t>中的信息</a:t>
            </a:r>
          </a:p>
        </p:txBody>
      </p:sp>
      <p:sp>
        <p:nvSpPr>
          <p:cNvPr id="7" name="矩形: 圆角 6">
            <a:extLst>
              <a:ext uri="{FF2B5EF4-FFF2-40B4-BE49-F238E27FC236}">
                <a16:creationId xmlns:a16="http://schemas.microsoft.com/office/drawing/2014/main" id="{06F64C82-0D55-46C7-A582-97ECFBD2431B}"/>
              </a:ext>
            </a:extLst>
          </p:cNvPr>
          <p:cNvSpPr/>
          <p:nvPr/>
        </p:nvSpPr>
        <p:spPr>
          <a:xfrm>
            <a:off x="25532929" y="6257997"/>
            <a:ext cx="4638908" cy="1824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JS </a:t>
            </a:r>
            <a:r>
              <a:rPr lang="zh-CN" altLang="en-US" dirty="0"/>
              <a:t>中的信息</a:t>
            </a:r>
          </a:p>
        </p:txBody>
      </p:sp>
      <p:sp>
        <p:nvSpPr>
          <p:cNvPr id="8" name="矩形: 圆角 7">
            <a:extLst>
              <a:ext uri="{FF2B5EF4-FFF2-40B4-BE49-F238E27FC236}">
                <a16:creationId xmlns:a16="http://schemas.microsoft.com/office/drawing/2014/main" id="{21CC01DF-8EE2-4B26-B204-79BD0403635D}"/>
              </a:ext>
            </a:extLst>
          </p:cNvPr>
          <p:cNvSpPr/>
          <p:nvPr/>
        </p:nvSpPr>
        <p:spPr>
          <a:xfrm>
            <a:off x="20648001" y="8303186"/>
            <a:ext cx="9523835" cy="1824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Network </a:t>
            </a:r>
            <a:r>
              <a:rPr lang="zh-CN" altLang="en-US" dirty="0"/>
              <a:t>加载等额外信息</a:t>
            </a:r>
          </a:p>
        </p:txBody>
      </p:sp>
      <p:pic>
        <p:nvPicPr>
          <p:cNvPr id="11" name="图片 10">
            <a:extLst>
              <a:ext uri="{FF2B5EF4-FFF2-40B4-BE49-F238E27FC236}">
                <a16:creationId xmlns:a16="http://schemas.microsoft.com/office/drawing/2014/main" id="{BC278E7A-2163-4413-98E7-B8B89061B5F6}"/>
              </a:ext>
            </a:extLst>
          </p:cNvPr>
          <p:cNvPicPr>
            <a:picLocks noChangeAspect="1"/>
          </p:cNvPicPr>
          <p:nvPr/>
        </p:nvPicPr>
        <p:blipFill>
          <a:blip r:embed="rId3"/>
          <a:stretch>
            <a:fillRect/>
          </a:stretch>
        </p:blipFill>
        <p:spPr>
          <a:xfrm>
            <a:off x="2228931" y="3591674"/>
            <a:ext cx="17920222" cy="9258309"/>
          </a:xfrm>
          <a:prstGeom prst="rect">
            <a:avLst/>
          </a:prstGeom>
        </p:spPr>
      </p:pic>
    </p:spTree>
    <p:extLst>
      <p:ext uri="{BB962C8B-B14F-4D97-AF65-F5344CB8AC3E}">
        <p14:creationId xmlns:p14="http://schemas.microsoft.com/office/powerpoint/2010/main" val="2394681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D7DA-23AE-4074-B3E4-81389C6C410E}"/>
              </a:ext>
            </a:extLst>
          </p:cNvPr>
          <p:cNvSpPr>
            <a:spLocks noGrp="1"/>
          </p:cNvSpPr>
          <p:nvPr>
            <p:ph type="title"/>
          </p:nvPr>
        </p:nvSpPr>
        <p:spPr/>
        <p:txBody>
          <a:bodyPr/>
          <a:lstStyle/>
          <a:p>
            <a:r>
              <a:rPr lang="en-US" altLang="zh-CN" dirty="0"/>
              <a:t>3.4.4 </a:t>
            </a:r>
            <a:r>
              <a:rPr lang="zh-CN" altLang="en-US" dirty="0"/>
              <a:t>如何测试？</a:t>
            </a:r>
          </a:p>
        </p:txBody>
      </p:sp>
      <p:sp>
        <p:nvSpPr>
          <p:cNvPr id="6" name="文本框 5">
            <a:extLst>
              <a:ext uri="{FF2B5EF4-FFF2-40B4-BE49-F238E27FC236}">
                <a16:creationId xmlns:a16="http://schemas.microsoft.com/office/drawing/2014/main" id="{96B175B5-5738-49E9-94E1-C8EBCA3D0A0E}"/>
              </a:ext>
            </a:extLst>
          </p:cNvPr>
          <p:cNvSpPr txBox="1"/>
          <p:nvPr/>
        </p:nvSpPr>
        <p:spPr>
          <a:xfrm>
            <a:off x="14167438" y="3316382"/>
            <a:ext cx="10714793" cy="1481944"/>
          </a:xfrm>
          <a:prstGeom prst="rect">
            <a:avLst/>
          </a:prstGeom>
          <a:noFill/>
        </p:spPr>
        <p:txBody>
          <a:bodyPr wrap="none" rtlCol="0">
            <a:spAutoFit/>
          </a:bodyPr>
          <a:lstStyle/>
          <a:p>
            <a:pPr marL="685800" indent="-685800">
              <a:buFont typeface="Arial" panose="020B0604020202020204" pitchFamily="34" charset="0"/>
              <a:buChar char="•"/>
            </a:pPr>
            <a:r>
              <a:rPr lang="zh-CN" altLang="en-US" dirty="0"/>
              <a:t>校验数据快照本身是否符合预期</a:t>
            </a:r>
            <a:endParaRPr lang="en-US" altLang="zh-CN" dirty="0"/>
          </a:p>
          <a:p>
            <a:pPr marL="685800" indent="-685800">
              <a:buFont typeface="Arial" panose="020B0604020202020204" pitchFamily="34" charset="0"/>
              <a:buChar char="•"/>
            </a:pPr>
            <a:r>
              <a:rPr lang="zh-CN" altLang="en-US" dirty="0"/>
              <a:t>校验数据快照之间的变化是否符合预期</a:t>
            </a:r>
            <a:endParaRPr lang="en-US" altLang="zh-CN" dirty="0"/>
          </a:p>
        </p:txBody>
      </p:sp>
      <p:pic>
        <p:nvPicPr>
          <p:cNvPr id="5" name="图片 4">
            <a:extLst>
              <a:ext uri="{FF2B5EF4-FFF2-40B4-BE49-F238E27FC236}">
                <a16:creationId xmlns:a16="http://schemas.microsoft.com/office/drawing/2014/main" id="{670345AD-A1D8-44D4-8ABB-BD0EF2049DF2}"/>
              </a:ext>
            </a:extLst>
          </p:cNvPr>
          <p:cNvPicPr>
            <a:picLocks noChangeAspect="1"/>
          </p:cNvPicPr>
          <p:nvPr/>
        </p:nvPicPr>
        <p:blipFill>
          <a:blip r:embed="rId3"/>
          <a:stretch>
            <a:fillRect/>
          </a:stretch>
        </p:blipFill>
        <p:spPr>
          <a:xfrm>
            <a:off x="2227451" y="3106708"/>
            <a:ext cx="9992258" cy="9977627"/>
          </a:xfrm>
          <a:prstGeom prst="rect">
            <a:avLst/>
          </a:prstGeom>
        </p:spPr>
      </p:pic>
    </p:spTree>
    <p:extLst>
      <p:ext uri="{BB962C8B-B14F-4D97-AF65-F5344CB8AC3E}">
        <p14:creationId xmlns:p14="http://schemas.microsoft.com/office/powerpoint/2010/main" val="3141796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D7DA-23AE-4074-B3E4-81389C6C410E}"/>
              </a:ext>
            </a:extLst>
          </p:cNvPr>
          <p:cNvSpPr>
            <a:spLocks noGrp="1"/>
          </p:cNvSpPr>
          <p:nvPr>
            <p:ph type="title"/>
          </p:nvPr>
        </p:nvSpPr>
        <p:spPr/>
        <p:txBody>
          <a:bodyPr/>
          <a:lstStyle/>
          <a:p>
            <a:r>
              <a:rPr lang="en-US" altLang="zh-CN" dirty="0"/>
              <a:t>3.4.5 </a:t>
            </a:r>
            <a:r>
              <a:rPr lang="zh-CN" altLang="en-US" dirty="0"/>
              <a:t>黑盒测试 </a:t>
            </a:r>
            <a:r>
              <a:rPr lang="en-US" altLang="zh-CN" dirty="0"/>
              <a:t>VS </a:t>
            </a:r>
            <a:r>
              <a:rPr lang="zh-CN" altLang="en-US" dirty="0"/>
              <a:t>白盒测试</a:t>
            </a:r>
          </a:p>
        </p:txBody>
      </p:sp>
      <p:sp>
        <p:nvSpPr>
          <p:cNvPr id="10" name="箭头: 右 9">
            <a:extLst>
              <a:ext uri="{FF2B5EF4-FFF2-40B4-BE49-F238E27FC236}">
                <a16:creationId xmlns:a16="http://schemas.microsoft.com/office/drawing/2014/main" id="{82C77838-D6FE-4DD5-BD07-38688DDD1B3C}"/>
              </a:ext>
            </a:extLst>
          </p:cNvPr>
          <p:cNvSpPr/>
          <p:nvPr/>
        </p:nvSpPr>
        <p:spPr>
          <a:xfrm>
            <a:off x="21613091" y="6844145"/>
            <a:ext cx="2854080" cy="997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0DD183CF-02C5-4A4A-AB3C-75994097F621}"/>
              </a:ext>
            </a:extLst>
          </p:cNvPr>
          <p:cNvGrpSpPr/>
          <p:nvPr/>
        </p:nvGrpSpPr>
        <p:grpSpPr>
          <a:xfrm>
            <a:off x="8933051" y="3884612"/>
            <a:ext cx="12244014" cy="8886304"/>
            <a:chOff x="2227451" y="3884612"/>
            <a:chExt cx="12244014" cy="8886304"/>
          </a:xfrm>
        </p:grpSpPr>
        <p:pic>
          <p:nvPicPr>
            <p:cNvPr id="4" name="图片 3">
              <a:extLst>
                <a:ext uri="{FF2B5EF4-FFF2-40B4-BE49-F238E27FC236}">
                  <a16:creationId xmlns:a16="http://schemas.microsoft.com/office/drawing/2014/main" id="{8DEB9EE6-93AD-4640-A76F-DABA33427AA7}"/>
                </a:ext>
              </a:extLst>
            </p:cNvPr>
            <p:cNvPicPr>
              <a:picLocks noChangeAspect="1"/>
            </p:cNvPicPr>
            <p:nvPr/>
          </p:nvPicPr>
          <p:blipFill>
            <a:blip r:embed="rId3"/>
            <a:stretch>
              <a:fillRect/>
            </a:stretch>
          </p:blipFill>
          <p:spPr>
            <a:xfrm>
              <a:off x="2227451" y="3884612"/>
              <a:ext cx="12244014" cy="7926388"/>
            </a:xfrm>
            <a:prstGeom prst="rect">
              <a:avLst/>
            </a:prstGeom>
          </p:spPr>
        </p:pic>
        <p:sp>
          <p:nvSpPr>
            <p:cNvPr id="11" name="文本框 10">
              <a:extLst>
                <a:ext uri="{FF2B5EF4-FFF2-40B4-BE49-F238E27FC236}">
                  <a16:creationId xmlns:a16="http://schemas.microsoft.com/office/drawing/2014/main" id="{CB1833D9-3130-48EE-A302-E95F01EF6C3C}"/>
                </a:ext>
              </a:extLst>
            </p:cNvPr>
            <p:cNvSpPr txBox="1"/>
            <p:nvPr/>
          </p:nvSpPr>
          <p:spPr>
            <a:xfrm>
              <a:off x="5850056" y="11983777"/>
              <a:ext cx="2499402" cy="787139"/>
            </a:xfrm>
            <a:prstGeom prst="rect">
              <a:avLst/>
            </a:prstGeom>
            <a:noFill/>
          </p:spPr>
          <p:txBody>
            <a:bodyPr wrap="none" rtlCol="0">
              <a:spAutoFit/>
            </a:bodyPr>
            <a:lstStyle/>
            <a:p>
              <a:r>
                <a:rPr lang="zh-CN" altLang="en-US" dirty="0"/>
                <a:t>页面快照</a:t>
              </a:r>
            </a:p>
          </p:txBody>
        </p:sp>
      </p:grpSp>
      <p:grpSp>
        <p:nvGrpSpPr>
          <p:cNvPr id="14" name="组合 13">
            <a:extLst>
              <a:ext uri="{FF2B5EF4-FFF2-40B4-BE49-F238E27FC236}">
                <a16:creationId xmlns:a16="http://schemas.microsoft.com/office/drawing/2014/main" id="{AE5FC0A4-C8B5-4810-9370-C9B6EC58FC2F}"/>
              </a:ext>
            </a:extLst>
          </p:cNvPr>
          <p:cNvGrpSpPr/>
          <p:nvPr/>
        </p:nvGrpSpPr>
        <p:grpSpPr>
          <a:xfrm>
            <a:off x="24745469" y="228921"/>
            <a:ext cx="4229219" cy="12852437"/>
            <a:chOff x="18206123" y="228921"/>
            <a:chExt cx="4229219" cy="12852437"/>
          </a:xfrm>
        </p:grpSpPr>
        <p:pic>
          <p:nvPicPr>
            <p:cNvPr id="8" name="图片 7">
              <a:extLst>
                <a:ext uri="{FF2B5EF4-FFF2-40B4-BE49-F238E27FC236}">
                  <a16:creationId xmlns:a16="http://schemas.microsoft.com/office/drawing/2014/main" id="{CA5CE280-225E-4ACE-A266-FFE5F7ECF66E}"/>
                </a:ext>
              </a:extLst>
            </p:cNvPr>
            <p:cNvPicPr>
              <a:picLocks noChangeAspect="1"/>
            </p:cNvPicPr>
            <p:nvPr/>
          </p:nvPicPr>
          <p:blipFill>
            <a:blip r:embed="rId4"/>
            <a:stretch>
              <a:fillRect/>
            </a:stretch>
          </p:blipFill>
          <p:spPr>
            <a:xfrm>
              <a:off x="18206123" y="228921"/>
              <a:ext cx="4229219" cy="11921110"/>
            </a:xfrm>
            <a:prstGeom prst="rect">
              <a:avLst/>
            </a:prstGeom>
          </p:spPr>
        </p:pic>
        <p:sp>
          <p:nvSpPr>
            <p:cNvPr id="12" name="文本框 11">
              <a:extLst>
                <a:ext uri="{FF2B5EF4-FFF2-40B4-BE49-F238E27FC236}">
                  <a16:creationId xmlns:a16="http://schemas.microsoft.com/office/drawing/2014/main" id="{4D83A177-0E2D-4D22-ADF3-E7C9BC2929E5}"/>
                </a:ext>
              </a:extLst>
            </p:cNvPr>
            <p:cNvSpPr txBox="1"/>
            <p:nvPr/>
          </p:nvSpPr>
          <p:spPr>
            <a:xfrm>
              <a:off x="19071031" y="12294219"/>
              <a:ext cx="2499402" cy="787139"/>
            </a:xfrm>
            <a:prstGeom prst="rect">
              <a:avLst/>
            </a:prstGeom>
            <a:noFill/>
          </p:spPr>
          <p:txBody>
            <a:bodyPr wrap="none" rtlCol="0">
              <a:spAutoFit/>
            </a:bodyPr>
            <a:lstStyle/>
            <a:p>
              <a:r>
                <a:rPr lang="zh-CN" altLang="en-US" dirty="0"/>
                <a:t>数据快照</a:t>
              </a:r>
            </a:p>
          </p:txBody>
        </p:sp>
      </p:grpSp>
      <p:sp>
        <p:nvSpPr>
          <p:cNvPr id="16" name="矩形: 圆角 15">
            <a:extLst>
              <a:ext uri="{FF2B5EF4-FFF2-40B4-BE49-F238E27FC236}">
                <a16:creationId xmlns:a16="http://schemas.microsoft.com/office/drawing/2014/main" id="{77D63DA5-CEC0-46C1-A33B-EC3E02DFC671}"/>
              </a:ext>
            </a:extLst>
          </p:cNvPr>
          <p:cNvSpPr/>
          <p:nvPr/>
        </p:nvSpPr>
        <p:spPr>
          <a:xfrm>
            <a:off x="748145" y="6161016"/>
            <a:ext cx="4792292" cy="17595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t>不确定的（接口）输入</a:t>
            </a:r>
          </a:p>
        </p:txBody>
      </p:sp>
      <p:sp>
        <p:nvSpPr>
          <p:cNvPr id="18" name="箭头: 右 17">
            <a:extLst>
              <a:ext uri="{FF2B5EF4-FFF2-40B4-BE49-F238E27FC236}">
                <a16:creationId xmlns:a16="http://schemas.microsoft.com/office/drawing/2014/main" id="{FACAAB38-A332-4F50-A554-FF30352A9D5C}"/>
              </a:ext>
            </a:extLst>
          </p:cNvPr>
          <p:cNvSpPr/>
          <p:nvPr/>
        </p:nvSpPr>
        <p:spPr>
          <a:xfrm>
            <a:off x="5818735" y="6562797"/>
            <a:ext cx="2854080" cy="997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84C18645-8658-4626-A70F-BC730538B662}"/>
              </a:ext>
            </a:extLst>
          </p:cNvPr>
          <p:cNvGrpSpPr/>
          <p:nvPr/>
        </p:nvGrpSpPr>
        <p:grpSpPr>
          <a:xfrm>
            <a:off x="748145" y="9430687"/>
            <a:ext cx="23858175" cy="1759527"/>
            <a:chOff x="748145" y="9430687"/>
            <a:chExt cx="23858175" cy="1759527"/>
          </a:xfrm>
        </p:grpSpPr>
        <p:sp>
          <p:nvSpPr>
            <p:cNvPr id="15" name="矩形: 圆角 14">
              <a:extLst>
                <a:ext uri="{FF2B5EF4-FFF2-40B4-BE49-F238E27FC236}">
                  <a16:creationId xmlns:a16="http://schemas.microsoft.com/office/drawing/2014/main" id="{62319E72-3E64-4BB2-85C1-086EBA9A662C}"/>
                </a:ext>
              </a:extLst>
            </p:cNvPr>
            <p:cNvSpPr/>
            <p:nvPr/>
          </p:nvSpPr>
          <p:spPr>
            <a:xfrm>
              <a:off x="748145" y="9430687"/>
              <a:ext cx="4792291" cy="175952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确定的（接口）输入</a:t>
              </a:r>
            </a:p>
          </p:txBody>
        </p:sp>
        <p:sp>
          <p:nvSpPr>
            <p:cNvPr id="17" name="箭头: 右 16">
              <a:extLst>
                <a:ext uri="{FF2B5EF4-FFF2-40B4-BE49-F238E27FC236}">
                  <a16:creationId xmlns:a16="http://schemas.microsoft.com/office/drawing/2014/main" id="{73A1B1B3-9B48-4C4E-B55D-3241AFE6F9DC}"/>
                </a:ext>
              </a:extLst>
            </p:cNvPr>
            <p:cNvSpPr/>
            <p:nvPr/>
          </p:nvSpPr>
          <p:spPr>
            <a:xfrm>
              <a:off x="21752240" y="9811687"/>
              <a:ext cx="2854080" cy="9975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62A7B83C-30FD-49D5-BAA6-FDC0F2C5843D}"/>
                </a:ext>
              </a:extLst>
            </p:cNvPr>
            <p:cNvSpPr/>
            <p:nvPr/>
          </p:nvSpPr>
          <p:spPr>
            <a:xfrm>
              <a:off x="5818735" y="9811686"/>
              <a:ext cx="2854080" cy="9975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9890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D7DA-23AE-4074-B3E4-81389C6C410E}"/>
              </a:ext>
            </a:extLst>
          </p:cNvPr>
          <p:cNvSpPr>
            <a:spLocks noGrp="1"/>
          </p:cNvSpPr>
          <p:nvPr>
            <p:ph type="title"/>
          </p:nvPr>
        </p:nvSpPr>
        <p:spPr/>
        <p:txBody>
          <a:bodyPr/>
          <a:lstStyle/>
          <a:p>
            <a:r>
              <a:rPr lang="en-US" altLang="zh-CN" dirty="0"/>
              <a:t>3.4.6 </a:t>
            </a:r>
            <a:r>
              <a:rPr lang="zh-CN" altLang="en-US" dirty="0"/>
              <a:t>端对端白盒测试方案架构图</a:t>
            </a:r>
          </a:p>
        </p:txBody>
      </p:sp>
      <p:pic>
        <p:nvPicPr>
          <p:cNvPr id="4" name="图片 3">
            <a:extLst>
              <a:ext uri="{FF2B5EF4-FFF2-40B4-BE49-F238E27FC236}">
                <a16:creationId xmlns:a16="http://schemas.microsoft.com/office/drawing/2014/main" id="{C35EC75A-0653-4EF4-ADC7-6EFF3551CF4C}"/>
              </a:ext>
            </a:extLst>
          </p:cNvPr>
          <p:cNvPicPr>
            <a:picLocks noChangeAspect="1"/>
          </p:cNvPicPr>
          <p:nvPr/>
        </p:nvPicPr>
        <p:blipFill>
          <a:blip r:embed="rId3"/>
          <a:stretch>
            <a:fillRect/>
          </a:stretch>
        </p:blipFill>
        <p:spPr>
          <a:xfrm>
            <a:off x="2227451" y="3171534"/>
            <a:ext cx="13404690" cy="10017993"/>
          </a:xfrm>
          <a:prstGeom prst="rect">
            <a:avLst/>
          </a:prstGeom>
        </p:spPr>
      </p:pic>
      <p:sp>
        <p:nvSpPr>
          <p:cNvPr id="5" name="矩形 4">
            <a:extLst>
              <a:ext uri="{FF2B5EF4-FFF2-40B4-BE49-F238E27FC236}">
                <a16:creationId xmlns:a16="http://schemas.microsoft.com/office/drawing/2014/main" id="{3B641281-92A9-4719-BA62-FCBC7435148F}"/>
              </a:ext>
            </a:extLst>
          </p:cNvPr>
          <p:cNvSpPr/>
          <p:nvPr/>
        </p:nvSpPr>
        <p:spPr>
          <a:xfrm>
            <a:off x="18324080" y="11019786"/>
            <a:ext cx="11601738" cy="1481944"/>
          </a:xfrm>
          <a:prstGeom prst="rect">
            <a:avLst/>
          </a:prstGeom>
        </p:spPr>
        <p:txBody>
          <a:bodyPr wrap="square">
            <a:spAutoFit/>
          </a:bodyPr>
          <a:lstStyle/>
          <a:p>
            <a:pPr marL="685800" indent="-685800">
              <a:buFont typeface="Arial" panose="020B0604020202020204" pitchFamily="34" charset="0"/>
              <a:buChar char="•"/>
            </a:pPr>
            <a:r>
              <a:rPr lang="en-US" altLang="zh-CN" dirty="0">
                <a:hlinkClick r:id="rId4"/>
              </a:rPr>
              <a:t>https://github.com/mockstarjs/mockstar</a:t>
            </a:r>
            <a:endParaRPr lang="en-US" altLang="zh-CN" dirty="0"/>
          </a:p>
          <a:p>
            <a:pPr marL="685800" indent="-685800">
              <a:buFont typeface="Arial" panose="020B0604020202020204" pitchFamily="34" charset="0"/>
              <a:buChar char="•"/>
            </a:pPr>
            <a:r>
              <a:rPr lang="en-US" altLang="zh-CN" dirty="0">
                <a:hlinkClick r:id="rId5"/>
              </a:rPr>
              <a:t>https://github.com/matmanjs/matman</a:t>
            </a:r>
            <a:endParaRPr lang="zh-CN" altLang="en-US" dirty="0"/>
          </a:p>
        </p:txBody>
      </p:sp>
      <p:pic>
        <p:nvPicPr>
          <p:cNvPr id="6" name="图片 5">
            <a:extLst>
              <a:ext uri="{FF2B5EF4-FFF2-40B4-BE49-F238E27FC236}">
                <a16:creationId xmlns:a16="http://schemas.microsoft.com/office/drawing/2014/main" id="{B3CD526B-B890-4584-8FAC-04D854A69F18}"/>
              </a:ext>
            </a:extLst>
          </p:cNvPr>
          <p:cNvPicPr>
            <a:picLocks noChangeAspect="1"/>
          </p:cNvPicPr>
          <p:nvPr/>
        </p:nvPicPr>
        <p:blipFill>
          <a:blip r:embed="rId6"/>
          <a:stretch>
            <a:fillRect/>
          </a:stretch>
        </p:blipFill>
        <p:spPr>
          <a:xfrm>
            <a:off x="18324080" y="3171534"/>
            <a:ext cx="9701262" cy="7107280"/>
          </a:xfrm>
          <a:prstGeom prst="rect">
            <a:avLst/>
          </a:prstGeom>
        </p:spPr>
      </p:pic>
    </p:spTree>
    <p:extLst>
      <p:ext uri="{BB962C8B-B14F-4D97-AF65-F5344CB8AC3E}">
        <p14:creationId xmlns:p14="http://schemas.microsoft.com/office/powerpoint/2010/main" val="262183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F55AD-8B11-4E8D-B874-C31F5EDB9F5F}"/>
              </a:ext>
            </a:extLst>
          </p:cNvPr>
          <p:cNvSpPr>
            <a:spLocks noGrp="1"/>
          </p:cNvSpPr>
          <p:nvPr>
            <p:ph type="title"/>
          </p:nvPr>
        </p:nvSpPr>
        <p:spPr/>
        <p:txBody>
          <a:bodyPr/>
          <a:lstStyle/>
          <a:p>
            <a:r>
              <a:rPr lang="zh-CN" altLang="en-US" dirty="0"/>
              <a:t>个人介绍</a:t>
            </a:r>
          </a:p>
        </p:txBody>
      </p:sp>
      <p:sp>
        <p:nvSpPr>
          <p:cNvPr id="6" name="矩形 5">
            <a:extLst>
              <a:ext uri="{FF2B5EF4-FFF2-40B4-BE49-F238E27FC236}">
                <a16:creationId xmlns:a16="http://schemas.microsoft.com/office/drawing/2014/main" id="{3906333C-265C-4225-9EEA-F4EFA40BCCE8}"/>
              </a:ext>
            </a:extLst>
          </p:cNvPr>
          <p:cNvSpPr/>
          <p:nvPr/>
        </p:nvSpPr>
        <p:spPr>
          <a:xfrm>
            <a:off x="2227451" y="3550055"/>
            <a:ext cx="16198850" cy="8254889"/>
          </a:xfrm>
          <a:prstGeom prst="rect">
            <a:avLst/>
          </a:prstGeom>
        </p:spPr>
        <p:txBody>
          <a:bodyPr>
            <a:spAutoFit/>
          </a:bodyPr>
          <a:lstStyle/>
          <a:p>
            <a:pPr marL="685800" indent="-685800">
              <a:lnSpc>
                <a:spcPct val="150000"/>
              </a:lnSpc>
              <a:buFont typeface="Arial" panose="020B0604020202020204" pitchFamily="34" charset="0"/>
              <a:buChar char="•"/>
            </a:pPr>
            <a:r>
              <a:rPr lang="zh-CN" altLang="en-US" sz="6000" dirty="0">
                <a:ea typeface="Calibri" panose="020F0502020204030204" pitchFamily="34" charset="0"/>
              </a:rPr>
              <a:t>何林江</a:t>
            </a:r>
            <a:endParaRPr lang="en-US" altLang="zh-CN" sz="6000" dirty="0">
              <a:ea typeface="Calibri" panose="020F0502020204030204" pitchFamily="34" charset="0"/>
            </a:endParaRPr>
          </a:p>
          <a:p>
            <a:pPr marL="685800" indent="-685800">
              <a:lnSpc>
                <a:spcPct val="150000"/>
              </a:lnSpc>
              <a:buFont typeface="Arial" panose="020B0604020202020204" pitchFamily="34" charset="0"/>
              <a:buChar char="•"/>
            </a:pPr>
            <a:r>
              <a:rPr lang="zh-CN" altLang="en-US" sz="6000" dirty="0">
                <a:ea typeface="Calibri" panose="020F0502020204030204" pitchFamily="34" charset="0"/>
              </a:rPr>
              <a:t>腾讯 </a:t>
            </a:r>
            <a:r>
              <a:rPr lang="en-US" altLang="zh-CN" sz="6000" dirty="0">
                <a:ea typeface="Calibri" panose="020F0502020204030204" pitchFamily="34" charset="0"/>
              </a:rPr>
              <a:t>IVWEB </a:t>
            </a:r>
            <a:r>
              <a:rPr lang="zh-CN" altLang="en-US" sz="6000" dirty="0">
                <a:ea typeface="Calibri" panose="020F0502020204030204" pitchFamily="34" charset="0"/>
              </a:rPr>
              <a:t>团队，</a:t>
            </a:r>
            <a:r>
              <a:rPr lang="en-US" altLang="zh-CN" sz="6000" dirty="0">
                <a:ea typeface="Calibri" panose="020F0502020204030204" pitchFamily="34" charset="0"/>
              </a:rPr>
              <a:t>NOW</a:t>
            </a:r>
            <a:r>
              <a:rPr lang="zh-CN" altLang="en-US" sz="6000" dirty="0">
                <a:ea typeface="Calibri" panose="020F0502020204030204" pitchFamily="34" charset="0"/>
              </a:rPr>
              <a:t>直播</a:t>
            </a:r>
            <a:endParaRPr lang="en-US" altLang="zh-CN" sz="6000" dirty="0">
              <a:ea typeface="Calibri" panose="020F0502020204030204" pitchFamily="34" charset="0"/>
            </a:endParaRPr>
          </a:p>
          <a:p>
            <a:pPr marL="685800" indent="-685800">
              <a:lnSpc>
                <a:spcPct val="150000"/>
              </a:lnSpc>
              <a:buFont typeface="Arial" panose="020B0604020202020204" pitchFamily="34" charset="0"/>
              <a:buChar char="•"/>
            </a:pPr>
            <a:r>
              <a:rPr lang="zh-CN" altLang="en-US" sz="6000" dirty="0">
                <a:ea typeface="微软雅黑" panose="020B0503020204020204" pitchFamily="34" charset="-122"/>
              </a:rPr>
              <a:t>兴趣：</a:t>
            </a:r>
            <a:endParaRPr lang="en-US" altLang="zh-CN" sz="6000" dirty="0">
              <a:ea typeface="微软雅黑" panose="020B0503020204020204" pitchFamily="34" charset="-122"/>
            </a:endParaRPr>
          </a:p>
          <a:p>
            <a:pPr marL="1832714" lvl="1" indent="-685800">
              <a:lnSpc>
                <a:spcPct val="150000"/>
              </a:lnSpc>
              <a:buFont typeface="Arial" panose="020B0604020202020204" pitchFamily="34" charset="0"/>
              <a:buChar char="•"/>
            </a:pPr>
            <a:r>
              <a:rPr lang="zh-CN" altLang="en-US" sz="6000" dirty="0">
                <a:ea typeface="微软雅黑" panose="020B0503020204020204" pitchFamily="34" charset="-122"/>
              </a:rPr>
              <a:t>前端工程化</a:t>
            </a:r>
            <a:endParaRPr lang="en-US" altLang="zh-CN" sz="6000" dirty="0">
              <a:ea typeface="微软雅黑" panose="020B0503020204020204" pitchFamily="34" charset="-122"/>
            </a:endParaRPr>
          </a:p>
          <a:p>
            <a:pPr marL="1832714" lvl="1" indent="-685800">
              <a:lnSpc>
                <a:spcPct val="150000"/>
              </a:lnSpc>
              <a:buFont typeface="Arial" panose="020B0604020202020204" pitchFamily="34" charset="0"/>
              <a:buChar char="•"/>
            </a:pPr>
            <a:r>
              <a:rPr lang="zh-CN" altLang="en-US" sz="6000" dirty="0">
                <a:ea typeface="微软雅黑" panose="020B0503020204020204" pitchFamily="34" charset="-122"/>
              </a:rPr>
              <a:t>研发效率</a:t>
            </a:r>
            <a:endParaRPr lang="en-US" altLang="zh-CN" sz="6000" dirty="0">
              <a:ea typeface="微软雅黑" panose="020B0503020204020204" pitchFamily="34" charset="-122"/>
            </a:endParaRPr>
          </a:p>
          <a:p>
            <a:pPr marL="1832714" lvl="1" indent="-685800">
              <a:lnSpc>
                <a:spcPct val="150000"/>
              </a:lnSpc>
              <a:buFont typeface="Arial" panose="020B0604020202020204" pitchFamily="34" charset="0"/>
              <a:buChar char="•"/>
            </a:pPr>
            <a:r>
              <a:rPr lang="zh-CN" altLang="en-US" sz="6000" b="1" dirty="0">
                <a:solidFill>
                  <a:srgbClr val="FF0000"/>
                </a:solidFill>
                <a:ea typeface="微软雅黑" panose="020B0503020204020204" pitchFamily="34" charset="-122"/>
              </a:rPr>
              <a:t>自动化测试</a:t>
            </a:r>
            <a:endParaRPr lang="en-US" altLang="zh-CN" sz="6000" dirty="0">
              <a:ea typeface="微软雅黑" panose="020B0503020204020204" pitchFamily="34" charset="-122"/>
            </a:endParaRPr>
          </a:p>
        </p:txBody>
      </p:sp>
    </p:spTree>
    <p:extLst>
      <p:ext uri="{BB962C8B-B14F-4D97-AF65-F5344CB8AC3E}">
        <p14:creationId xmlns:p14="http://schemas.microsoft.com/office/powerpoint/2010/main" val="335230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7E2C1-88DD-4E77-859A-D99DB5C439AD}"/>
              </a:ext>
            </a:extLst>
          </p:cNvPr>
          <p:cNvSpPr>
            <a:spLocks noGrp="1"/>
          </p:cNvSpPr>
          <p:nvPr>
            <p:ph type="title"/>
          </p:nvPr>
        </p:nvSpPr>
        <p:spPr/>
        <p:txBody>
          <a:bodyPr/>
          <a:lstStyle/>
          <a:p>
            <a:r>
              <a:rPr lang="en-US" altLang="zh-CN" dirty="0"/>
              <a:t>4. </a:t>
            </a:r>
            <a:r>
              <a:rPr lang="zh-CN" altLang="en-US" dirty="0"/>
              <a:t>总结</a:t>
            </a:r>
          </a:p>
        </p:txBody>
      </p:sp>
      <p:sp>
        <p:nvSpPr>
          <p:cNvPr id="3" name="文本占位符 2">
            <a:extLst>
              <a:ext uri="{FF2B5EF4-FFF2-40B4-BE49-F238E27FC236}">
                <a16:creationId xmlns:a16="http://schemas.microsoft.com/office/drawing/2014/main" id="{4A450C8C-12AC-4628-8F8D-5248D785E25A}"/>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86719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27731-01E8-4772-ACE3-C16304B1F82E}"/>
              </a:ext>
            </a:extLst>
          </p:cNvPr>
          <p:cNvSpPr>
            <a:spLocks noGrp="1"/>
          </p:cNvSpPr>
          <p:nvPr>
            <p:ph type="title"/>
          </p:nvPr>
        </p:nvSpPr>
        <p:spPr/>
        <p:txBody>
          <a:bodyPr/>
          <a:lstStyle/>
          <a:p>
            <a:r>
              <a:rPr lang="zh-CN" altLang="en-US" dirty="0"/>
              <a:t>总结</a:t>
            </a:r>
          </a:p>
        </p:txBody>
      </p:sp>
      <p:sp>
        <p:nvSpPr>
          <p:cNvPr id="3" name="文本框 2">
            <a:extLst>
              <a:ext uri="{FF2B5EF4-FFF2-40B4-BE49-F238E27FC236}">
                <a16:creationId xmlns:a16="http://schemas.microsoft.com/office/drawing/2014/main" id="{DA1E5192-2514-4A22-9F75-CE4FEEFD70E2}"/>
              </a:ext>
            </a:extLst>
          </p:cNvPr>
          <p:cNvSpPr txBox="1"/>
          <p:nvPr/>
        </p:nvSpPr>
        <p:spPr>
          <a:xfrm>
            <a:off x="2227451" y="3865973"/>
            <a:ext cx="12807352" cy="5491055"/>
          </a:xfrm>
          <a:prstGeom prst="rect">
            <a:avLst/>
          </a:prstGeom>
          <a:noFill/>
        </p:spPr>
        <p:txBody>
          <a:bodyPr wrap="none" rtlCol="0">
            <a:spAutoFit/>
          </a:bodyPr>
          <a:lstStyle/>
          <a:p>
            <a:pPr>
              <a:lnSpc>
                <a:spcPct val="150000"/>
              </a:lnSpc>
            </a:pPr>
            <a:r>
              <a:rPr lang="zh-CN" altLang="en-US" sz="6000" dirty="0"/>
              <a:t>单元测试</a:t>
            </a:r>
            <a:endParaRPr lang="en-US" altLang="zh-CN" sz="6000" dirty="0"/>
          </a:p>
          <a:p>
            <a:pPr marL="1832714" lvl="1" indent="-685800">
              <a:lnSpc>
                <a:spcPct val="150000"/>
              </a:lnSpc>
              <a:buFont typeface="Arial" panose="020B0604020202020204" pitchFamily="34" charset="0"/>
              <a:buChar char="•"/>
            </a:pPr>
            <a:r>
              <a:rPr lang="zh-CN" altLang="en-US" sz="6000" dirty="0"/>
              <a:t>业界成熟方案多，接入成本不高</a:t>
            </a:r>
            <a:endParaRPr lang="en-US" altLang="zh-CN" sz="6000" dirty="0"/>
          </a:p>
          <a:p>
            <a:pPr marL="1832714" lvl="1" indent="-685800">
              <a:lnSpc>
                <a:spcPct val="150000"/>
              </a:lnSpc>
              <a:buFont typeface="Arial" panose="020B0604020202020204" pitchFamily="34" charset="0"/>
              <a:buChar char="•"/>
            </a:pPr>
            <a:r>
              <a:rPr lang="zh-CN" altLang="en-US" sz="6000" dirty="0"/>
              <a:t>可通过工具建设等方式减低难度</a:t>
            </a:r>
            <a:endParaRPr lang="en-US" altLang="zh-CN" sz="6000" dirty="0"/>
          </a:p>
          <a:p>
            <a:pPr marL="1832714" lvl="1" indent="-685800">
              <a:lnSpc>
                <a:spcPct val="150000"/>
              </a:lnSpc>
              <a:buFont typeface="Arial" panose="020B0604020202020204" pitchFamily="34" charset="0"/>
              <a:buChar char="•"/>
            </a:pPr>
            <a:r>
              <a:rPr lang="zh-CN" altLang="en-US" sz="6000" dirty="0"/>
              <a:t>更适合公共组件</a:t>
            </a:r>
            <a:endParaRPr lang="en-US" altLang="zh-CN" sz="6000" dirty="0"/>
          </a:p>
        </p:txBody>
      </p:sp>
      <p:sp>
        <p:nvSpPr>
          <p:cNvPr id="4" name="文本框 3">
            <a:extLst>
              <a:ext uri="{FF2B5EF4-FFF2-40B4-BE49-F238E27FC236}">
                <a16:creationId xmlns:a16="http://schemas.microsoft.com/office/drawing/2014/main" id="{D0DE39B1-9962-4AF5-9F2F-350E51AA640E}"/>
              </a:ext>
            </a:extLst>
          </p:cNvPr>
          <p:cNvSpPr txBox="1"/>
          <p:nvPr/>
        </p:nvSpPr>
        <p:spPr>
          <a:xfrm>
            <a:off x="17364487" y="3865972"/>
            <a:ext cx="9729587" cy="5491055"/>
          </a:xfrm>
          <a:prstGeom prst="rect">
            <a:avLst/>
          </a:prstGeom>
          <a:noFill/>
        </p:spPr>
        <p:txBody>
          <a:bodyPr wrap="none" rtlCol="0">
            <a:spAutoFit/>
          </a:bodyPr>
          <a:lstStyle/>
          <a:p>
            <a:pPr>
              <a:lnSpc>
                <a:spcPct val="150000"/>
              </a:lnSpc>
            </a:pPr>
            <a:r>
              <a:rPr lang="zh-CN" altLang="en-US" sz="6000" dirty="0"/>
              <a:t>端对端测试</a:t>
            </a:r>
            <a:endParaRPr lang="en-US" altLang="zh-CN" sz="6000" dirty="0"/>
          </a:p>
          <a:p>
            <a:pPr marL="1832714" lvl="1" indent="-685800">
              <a:lnSpc>
                <a:spcPct val="150000"/>
              </a:lnSpc>
              <a:buFont typeface="Arial" panose="020B0604020202020204" pitchFamily="34" charset="0"/>
              <a:buChar char="•"/>
            </a:pPr>
            <a:r>
              <a:rPr lang="zh-CN" altLang="en-US" sz="6000" dirty="0"/>
              <a:t>接入成本较高</a:t>
            </a:r>
            <a:endParaRPr lang="en-US" altLang="zh-CN" sz="6000" dirty="0"/>
          </a:p>
          <a:p>
            <a:pPr marL="1832714" lvl="1" indent="-685800">
              <a:lnSpc>
                <a:spcPct val="150000"/>
              </a:lnSpc>
              <a:buFont typeface="Arial" panose="020B0604020202020204" pitchFamily="34" charset="0"/>
              <a:buChar char="•"/>
            </a:pPr>
            <a:r>
              <a:rPr lang="zh-CN" altLang="en-US" sz="6000" dirty="0"/>
              <a:t>白盒测试方式容易入手</a:t>
            </a:r>
            <a:endParaRPr lang="en-US" altLang="zh-CN" sz="6000" dirty="0"/>
          </a:p>
          <a:p>
            <a:pPr marL="1832714" lvl="1" indent="-685800">
              <a:lnSpc>
                <a:spcPct val="150000"/>
              </a:lnSpc>
              <a:buFont typeface="Arial" panose="020B0604020202020204" pitchFamily="34" charset="0"/>
              <a:buChar char="•"/>
            </a:pPr>
            <a:r>
              <a:rPr lang="zh-CN" altLang="en-US" sz="6000" dirty="0"/>
              <a:t>更适合</a:t>
            </a:r>
            <a:r>
              <a:rPr lang="en-US" altLang="zh-CN" sz="6000" dirty="0"/>
              <a:t>UI</a:t>
            </a:r>
            <a:r>
              <a:rPr lang="zh-CN" altLang="en-US" sz="6000" dirty="0"/>
              <a:t>测试</a:t>
            </a:r>
            <a:endParaRPr lang="en-US" altLang="zh-CN" sz="6000" dirty="0"/>
          </a:p>
        </p:txBody>
      </p:sp>
      <p:cxnSp>
        <p:nvCxnSpPr>
          <p:cNvPr id="5" name="直接连接符 4">
            <a:extLst>
              <a:ext uri="{FF2B5EF4-FFF2-40B4-BE49-F238E27FC236}">
                <a16:creationId xmlns:a16="http://schemas.microsoft.com/office/drawing/2014/main" id="{4C8BE925-1D94-4265-BA76-763CFAB22F0A}"/>
              </a:ext>
            </a:extLst>
          </p:cNvPr>
          <p:cNvCxnSpPr/>
          <p:nvPr/>
        </p:nvCxnSpPr>
        <p:spPr>
          <a:xfrm>
            <a:off x="16541020" y="3550055"/>
            <a:ext cx="0" cy="89467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388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5B47C-C9D2-486F-A00A-0D8B9B53B2F7}"/>
              </a:ext>
            </a:extLst>
          </p:cNvPr>
          <p:cNvSpPr>
            <a:spLocks noGrp="1"/>
          </p:cNvSpPr>
          <p:nvPr>
            <p:ph type="title"/>
          </p:nvPr>
        </p:nvSpPr>
        <p:spPr/>
        <p:txBody>
          <a:bodyPr/>
          <a:lstStyle/>
          <a:p>
            <a:r>
              <a:rPr lang="en-US" altLang="zh-CN" dirty="0"/>
              <a:t>END</a:t>
            </a:r>
            <a:endParaRPr lang="zh-CN" altLang="en-US" dirty="0"/>
          </a:p>
        </p:txBody>
      </p:sp>
      <p:pic>
        <p:nvPicPr>
          <p:cNvPr id="6" name="图片 5">
            <a:extLst>
              <a:ext uri="{FF2B5EF4-FFF2-40B4-BE49-F238E27FC236}">
                <a16:creationId xmlns:a16="http://schemas.microsoft.com/office/drawing/2014/main" id="{2B256E6B-ED4D-43A9-BEDA-0BEF90E15B2A}"/>
              </a:ext>
            </a:extLst>
          </p:cNvPr>
          <p:cNvPicPr>
            <a:picLocks noChangeAspect="1"/>
          </p:cNvPicPr>
          <p:nvPr/>
        </p:nvPicPr>
        <p:blipFill>
          <a:blip r:embed="rId3"/>
          <a:stretch>
            <a:fillRect/>
          </a:stretch>
        </p:blipFill>
        <p:spPr>
          <a:xfrm>
            <a:off x="20420404" y="3880278"/>
            <a:ext cx="5736978" cy="5736978"/>
          </a:xfrm>
          <a:prstGeom prst="rect">
            <a:avLst/>
          </a:prstGeom>
        </p:spPr>
      </p:pic>
      <p:sp>
        <p:nvSpPr>
          <p:cNvPr id="3" name="矩形 2">
            <a:extLst>
              <a:ext uri="{FF2B5EF4-FFF2-40B4-BE49-F238E27FC236}">
                <a16:creationId xmlns:a16="http://schemas.microsoft.com/office/drawing/2014/main" id="{47A23FF6-EAE0-4335-83A9-DC48D5C04C50}"/>
              </a:ext>
            </a:extLst>
          </p:cNvPr>
          <p:cNvSpPr/>
          <p:nvPr/>
        </p:nvSpPr>
        <p:spPr>
          <a:xfrm>
            <a:off x="2227451" y="4270781"/>
            <a:ext cx="10471136" cy="4955972"/>
          </a:xfrm>
          <a:prstGeom prst="rect">
            <a:avLst/>
          </a:prstGeom>
        </p:spPr>
        <p:txBody>
          <a:bodyPr wrap="none">
            <a:spAutoFit/>
          </a:bodyPr>
          <a:lstStyle/>
          <a:p>
            <a:r>
              <a:rPr lang="zh-CN" altLang="en-US" dirty="0"/>
              <a:t>感谢大家，欢迎一起交流！</a:t>
            </a:r>
            <a:endParaRPr lang="en-US" altLang="zh-CN" dirty="0"/>
          </a:p>
          <a:p>
            <a:endParaRPr lang="en-US" altLang="zh-CN" dirty="0"/>
          </a:p>
          <a:p>
            <a:pPr marL="685800" indent="-685800">
              <a:buFont typeface="Arial" panose="020B0604020202020204" pitchFamily="34" charset="0"/>
              <a:buChar char="•"/>
            </a:pPr>
            <a:r>
              <a:rPr lang="zh-CN" altLang="en-US" dirty="0">
                <a:hlinkClick r:id="rId4"/>
              </a:rPr>
              <a:t>https://www.ivweb.io/</a:t>
            </a:r>
            <a:endParaRPr lang="en-US" altLang="zh-CN" dirty="0"/>
          </a:p>
          <a:p>
            <a:pPr marL="685800" indent="-685800">
              <a:buFont typeface="Arial" panose="020B0604020202020204" pitchFamily="34" charset="0"/>
              <a:buChar char="•"/>
            </a:pPr>
            <a:r>
              <a:rPr lang="en-US" altLang="zh-CN" dirty="0">
                <a:hlinkClick r:id="rId5"/>
              </a:rPr>
              <a:t>https://github.com/helinjiang</a:t>
            </a:r>
            <a:endParaRPr lang="en-US" altLang="zh-CN" dirty="0"/>
          </a:p>
          <a:p>
            <a:pPr marL="685800" indent="-685800">
              <a:buFont typeface="Arial" panose="020B0604020202020204" pitchFamily="34" charset="0"/>
              <a:buChar char="•"/>
            </a:pPr>
            <a:r>
              <a:rPr lang="en-US" altLang="zh-CN" dirty="0">
                <a:hlinkClick r:id="rId6"/>
              </a:rPr>
              <a:t>https://github.com/feflow/feflow</a:t>
            </a:r>
            <a:endParaRPr lang="en-US" altLang="zh-CN" dirty="0"/>
          </a:p>
          <a:p>
            <a:pPr marL="685800" indent="-685800">
              <a:buFont typeface="Arial" panose="020B0604020202020204" pitchFamily="34" charset="0"/>
              <a:buChar char="•"/>
            </a:pPr>
            <a:r>
              <a:rPr lang="en-US" altLang="zh-CN" dirty="0">
                <a:hlinkClick r:id="rId7"/>
              </a:rPr>
              <a:t>https://github.com/mockstarjs/mockstar</a:t>
            </a:r>
            <a:endParaRPr lang="en-US" altLang="zh-CN" dirty="0"/>
          </a:p>
          <a:p>
            <a:pPr marL="685800" indent="-685800">
              <a:buFont typeface="Arial" panose="020B0604020202020204" pitchFamily="34" charset="0"/>
              <a:buChar char="•"/>
            </a:pPr>
            <a:r>
              <a:rPr lang="en-US" altLang="zh-CN" dirty="0">
                <a:hlinkClick r:id="rId8"/>
              </a:rPr>
              <a:t>https://github.com/matmanjs/matman</a:t>
            </a:r>
            <a:endParaRPr lang="zh-CN" altLang="en-US" dirty="0"/>
          </a:p>
        </p:txBody>
      </p:sp>
      <p:pic>
        <p:nvPicPr>
          <p:cNvPr id="2052" name="Picture 4" descr="https://avatars0.githubusercontent.com/u/19970443?s=200&amp;v=4">
            <a:extLst>
              <a:ext uri="{FF2B5EF4-FFF2-40B4-BE49-F238E27FC236}">
                <a16:creationId xmlns:a16="http://schemas.microsoft.com/office/drawing/2014/main" id="{B7C653F5-E533-4E9A-8421-D7A55FB306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89616" y="4233373"/>
            <a:ext cx="5030788" cy="503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560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F55AD-8B11-4E8D-B874-C31F5EDB9F5F}"/>
              </a:ext>
            </a:extLst>
          </p:cNvPr>
          <p:cNvSpPr>
            <a:spLocks noGrp="1"/>
          </p:cNvSpPr>
          <p:nvPr>
            <p:ph type="title"/>
          </p:nvPr>
        </p:nvSpPr>
        <p:spPr/>
        <p:txBody>
          <a:bodyPr/>
          <a:lstStyle/>
          <a:p>
            <a:r>
              <a:rPr lang="zh-CN" altLang="en-US" dirty="0"/>
              <a:t>目录</a:t>
            </a:r>
          </a:p>
        </p:txBody>
      </p:sp>
      <p:sp>
        <p:nvSpPr>
          <p:cNvPr id="3" name="文本框 2">
            <a:extLst>
              <a:ext uri="{FF2B5EF4-FFF2-40B4-BE49-F238E27FC236}">
                <a16:creationId xmlns:a16="http://schemas.microsoft.com/office/drawing/2014/main" id="{ADEFA826-CDA6-449F-B8DE-80D50172264F}"/>
              </a:ext>
            </a:extLst>
          </p:cNvPr>
          <p:cNvSpPr txBox="1"/>
          <p:nvPr/>
        </p:nvSpPr>
        <p:spPr>
          <a:xfrm>
            <a:off x="2227451" y="3522316"/>
            <a:ext cx="12345496" cy="7222298"/>
          </a:xfrm>
          <a:prstGeom prst="rect">
            <a:avLst/>
          </a:prstGeom>
          <a:noFill/>
        </p:spPr>
        <p:txBody>
          <a:bodyPr wrap="none" rtlCol="0">
            <a:spAutoFit/>
          </a:bodyPr>
          <a:lstStyle/>
          <a:p>
            <a:pPr marL="914400" indent="-914400">
              <a:lnSpc>
                <a:spcPct val="200000"/>
              </a:lnSpc>
              <a:buAutoNum type="arabicPeriod"/>
            </a:pPr>
            <a:r>
              <a:rPr lang="zh-CN" altLang="en-US" sz="6000" dirty="0"/>
              <a:t>正确认识 </a:t>
            </a:r>
            <a:r>
              <a:rPr lang="en-US" altLang="zh-CN" sz="6000" dirty="0"/>
              <a:t>web </a:t>
            </a:r>
            <a:r>
              <a:rPr lang="zh-CN" altLang="en-US" sz="6000" dirty="0"/>
              <a:t>自动化测试</a:t>
            </a:r>
            <a:endParaRPr lang="en-US" altLang="zh-CN" sz="6000" dirty="0"/>
          </a:p>
          <a:p>
            <a:pPr marL="914400" indent="-914400">
              <a:lnSpc>
                <a:spcPct val="200000"/>
              </a:lnSpc>
              <a:buAutoNum type="arabicPeriod"/>
            </a:pPr>
            <a:r>
              <a:rPr lang="zh-CN" altLang="en-US" sz="6000" dirty="0"/>
              <a:t>单元测试（</a:t>
            </a:r>
            <a:r>
              <a:rPr lang="en-US" altLang="zh-CN" sz="6000" dirty="0"/>
              <a:t>Unit Testing</a:t>
            </a:r>
            <a:r>
              <a:rPr lang="zh-CN" altLang="en-US" sz="6000" dirty="0"/>
              <a:t>）</a:t>
            </a:r>
            <a:endParaRPr lang="en-US" altLang="zh-CN" sz="6000" dirty="0"/>
          </a:p>
          <a:p>
            <a:pPr marL="914400" indent="-914400">
              <a:lnSpc>
                <a:spcPct val="200000"/>
              </a:lnSpc>
              <a:buAutoNum type="arabicPeriod"/>
            </a:pPr>
            <a:r>
              <a:rPr lang="zh-CN" altLang="en-US" sz="6000" dirty="0"/>
              <a:t>端对端测试（</a:t>
            </a:r>
            <a:r>
              <a:rPr lang="en-US" altLang="zh-CN" sz="6000" dirty="0"/>
              <a:t>End-to-End Testing</a:t>
            </a:r>
            <a:r>
              <a:rPr lang="zh-CN" altLang="en-US" sz="6000" dirty="0"/>
              <a:t>）</a:t>
            </a:r>
            <a:endParaRPr lang="en-US" altLang="zh-CN" sz="6000" dirty="0"/>
          </a:p>
          <a:p>
            <a:pPr marL="914400" indent="-914400">
              <a:lnSpc>
                <a:spcPct val="200000"/>
              </a:lnSpc>
              <a:buAutoNum type="arabicPeriod"/>
            </a:pPr>
            <a:r>
              <a:rPr lang="zh-CN" altLang="en-US" sz="6000" dirty="0"/>
              <a:t>总结</a:t>
            </a:r>
          </a:p>
        </p:txBody>
      </p:sp>
    </p:spTree>
    <p:extLst>
      <p:ext uri="{BB962C8B-B14F-4D97-AF65-F5344CB8AC3E}">
        <p14:creationId xmlns:p14="http://schemas.microsoft.com/office/powerpoint/2010/main" val="419400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7E2C1-88DD-4E77-859A-D99DB5C439AD}"/>
              </a:ext>
            </a:extLst>
          </p:cNvPr>
          <p:cNvSpPr>
            <a:spLocks noGrp="1"/>
          </p:cNvSpPr>
          <p:nvPr>
            <p:ph type="title"/>
          </p:nvPr>
        </p:nvSpPr>
        <p:spPr/>
        <p:txBody>
          <a:bodyPr/>
          <a:lstStyle/>
          <a:p>
            <a:r>
              <a:rPr lang="en-US" altLang="zh-CN" dirty="0"/>
              <a:t>1. </a:t>
            </a:r>
            <a:r>
              <a:rPr lang="zh-CN" altLang="en-US" dirty="0"/>
              <a:t>正确认识 </a:t>
            </a:r>
            <a:r>
              <a:rPr lang="en-US" altLang="zh-CN" dirty="0"/>
              <a:t>web </a:t>
            </a:r>
            <a:r>
              <a:rPr lang="zh-CN" altLang="en-US" dirty="0"/>
              <a:t>自动化测试</a:t>
            </a:r>
          </a:p>
        </p:txBody>
      </p:sp>
      <p:sp>
        <p:nvSpPr>
          <p:cNvPr id="3" name="文本占位符 2">
            <a:extLst>
              <a:ext uri="{FF2B5EF4-FFF2-40B4-BE49-F238E27FC236}">
                <a16:creationId xmlns:a16="http://schemas.microsoft.com/office/drawing/2014/main" id="{4A450C8C-12AC-4628-8F8D-5248D785E25A}"/>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9355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D3F72-2A47-4623-A868-2B7889AB3586}"/>
              </a:ext>
            </a:extLst>
          </p:cNvPr>
          <p:cNvSpPr>
            <a:spLocks noGrp="1"/>
          </p:cNvSpPr>
          <p:nvPr>
            <p:ph type="title"/>
          </p:nvPr>
        </p:nvSpPr>
        <p:spPr/>
        <p:txBody>
          <a:bodyPr/>
          <a:lstStyle/>
          <a:p>
            <a:r>
              <a:rPr lang="en-US" altLang="zh-CN" dirty="0"/>
              <a:t>1.1 </a:t>
            </a:r>
            <a:r>
              <a:rPr lang="zh-CN" altLang="en-US" dirty="0"/>
              <a:t>什么是自动化测试？</a:t>
            </a:r>
          </a:p>
        </p:txBody>
      </p:sp>
      <p:sp>
        <p:nvSpPr>
          <p:cNvPr id="3" name="Rectangle 1">
            <a:extLst>
              <a:ext uri="{FF2B5EF4-FFF2-40B4-BE49-F238E27FC236}">
                <a16:creationId xmlns:a16="http://schemas.microsoft.com/office/drawing/2014/main" id="{AC2C3C6E-7663-4761-BCA4-0371E2B91A02}"/>
              </a:ext>
            </a:extLst>
          </p:cNvPr>
          <p:cNvSpPr>
            <a:spLocks noChangeArrowheads="1"/>
          </p:cNvSpPr>
          <p:nvPr/>
        </p:nvSpPr>
        <p:spPr bwMode="auto">
          <a:xfrm>
            <a:off x="16992600" y="3132217"/>
            <a:ext cx="14207736"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zh-CN" altLang="zh-CN" sz="4000" b="1" i="0" u="none" strike="noStrike" cap="none" normalizeH="0" baseline="0" dirty="0">
                <a:ln>
                  <a:noFill/>
                </a:ln>
                <a:solidFill>
                  <a:srgbClr val="CC7832"/>
                </a:solidFill>
                <a:effectLst/>
                <a:latin typeface="Consolas" panose="020B0609020204030204" pitchFamily="49" charset="0"/>
              </a:rPr>
              <a:t>function </a:t>
            </a:r>
            <a:r>
              <a:rPr kumimoji="0" lang="zh-CN" altLang="zh-CN" sz="4000" b="0" i="0" u="none" strike="noStrike" cap="none" normalizeH="0" baseline="0" dirty="0">
                <a:ln>
                  <a:noFill/>
                </a:ln>
                <a:solidFill>
                  <a:srgbClr val="FFC66D"/>
                </a:solidFill>
                <a:effectLst/>
                <a:latin typeface="Consolas" panose="020B0609020204030204" pitchFamily="49" charset="0"/>
              </a:rPr>
              <a:t>add</a:t>
            </a:r>
            <a:r>
              <a:rPr kumimoji="0" lang="zh-CN" altLang="zh-CN" sz="4000" b="0" i="0" u="none" strike="noStrike" cap="none" normalizeH="0" baseline="0" dirty="0">
                <a:ln>
                  <a:noFill/>
                </a:ln>
                <a:solidFill>
                  <a:srgbClr val="A9B7C6"/>
                </a:solidFill>
                <a:effectLst/>
                <a:latin typeface="Consolas" panose="020B0609020204030204" pitchFamily="49" charset="0"/>
              </a:rPr>
              <a:t>(a</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b) {</a:t>
            </a: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    </a:t>
            </a:r>
            <a:r>
              <a:rPr kumimoji="0" lang="zh-CN" altLang="zh-CN" sz="4000" b="1" i="0" u="none" strike="noStrike" cap="none" normalizeH="0" baseline="0" dirty="0">
                <a:ln>
                  <a:noFill/>
                </a:ln>
                <a:solidFill>
                  <a:srgbClr val="CC7832"/>
                </a:solidFill>
                <a:effectLst/>
                <a:latin typeface="Consolas" panose="020B0609020204030204" pitchFamily="49" charset="0"/>
              </a:rPr>
              <a:t>return </a:t>
            </a:r>
            <a:r>
              <a:rPr kumimoji="0" lang="zh-CN" altLang="zh-CN" sz="4000" b="0" i="0" u="none" strike="noStrike" cap="none" normalizeH="0" baseline="0" dirty="0">
                <a:ln>
                  <a:noFill/>
                </a:ln>
                <a:solidFill>
                  <a:srgbClr val="A9B7C6"/>
                </a:solidFill>
                <a:effectLst/>
                <a:latin typeface="Consolas" panose="020B0609020204030204" pitchFamily="49" charset="0"/>
              </a:rPr>
              <a:t>a + b</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a:t>
            </a:r>
            <a:br>
              <a:rPr kumimoji="0" lang="zh-CN" altLang="zh-CN" sz="4000" b="0" i="0" u="none" strike="noStrike" cap="none" normalizeH="0" baseline="0" dirty="0">
                <a:ln>
                  <a:noFill/>
                </a:ln>
                <a:solidFill>
                  <a:srgbClr val="A9B7C6"/>
                </a:solidFill>
                <a:effectLst/>
                <a:latin typeface="Consolas" panose="020B0609020204030204" pitchFamily="49" charset="0"/>
              </a:rPr>
            </a:br>
            <a:br>
              <a:rPr kumimoji="0" lang="zh-CN" altLang="zh-CN" sz="4000" b="0" i="0" u="none" strike="noStrike" cap="none" normalizeH="0" baseline="0" dirty="0">
                <a:ln>
                  <a:noFill/>
                </a:ln>
                <a:solidFill>
                  <a:srgbClr val="808080"/>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console.</a:t>
            </a:r>
            <a:r>
              <a:rPr kumimoji="0" lang="zh-CN" altLang="zh-CN" sz="4000" b="0" i="0" u="none" strike="noStrike" cap="none" normalizeH="0" baseline="0" dirty="0">
                <a:ln>
                  <a:noFill/>
                </a:ln>
                <a:solidFill>
                  <a:srgbClr val="FFC66D"/>
                </a:solidFill>
                <a:effectLst/>
                <a:latin typeface="Consolas" panose="020B0609020204030204" pitchFamily="49" charset="0"/>
              </a:rPr>
              <a:t>log</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FFC66D"/>
                </a:solidFill>
                <a:effectLst/>
                <a:latin typeface="Consolas" panose="020B0609020204030204" pitchFamily="49" charset="0"/>
              </a:rPr>
              <a:t>add</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897BB"/>
                </a:solidFill>
                <a:effectLst/>
                <a:latin typeface="Consolas" panose="020B0609020204030204" pitchFamily="49" charset="0"/>
              </a:rPr>
              <a:t>1</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6897BB"/>
                </a:solidFill>
                <a:effectLst/>
                <a:latin typeface="Consolas" panose="020B0609020204030204" pitchFamily="49" charset="0"/>
              </a:rPr>
              <a:t>2</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r>
              <a:rPr kumimoji="0" lang="en-US" altLang="zh-CN" sz="4000" b="0" i="0" u="none" strike="noStrike" cap="none" normalizeH="0" baseline="0" dirty="0">
                <a:ln>
                  <a:noFill/>
                </a:ln>
                <a:solidFill>
                  <a:srgbClr val="CC7832"/>
                </a:solidFill>
                <a:effectLst/>
                <a:latin typeface="Consolas" panose="020B0609020204030204" pitchFamily="49" charset="0"/>
              </a:rPr>
              <a:t>      </a:t>
            </a:r>
            <a:r>
              <a:rPr lang="zh-CN" altLang="zh-CN" sz="4000" dirty="0">
                <a:solidFill>
                  <a:srgbClr val="808080"/>
                </a:solidFill>
                <a:latin typeface="Consolas" panose="020B0609020204030204" pitchFamily="49" charset="0"/>
              </a:rPr>
              <a:t>// </a:t>
            </a:r>
            <a:r>
              <a:rPr lang="zh-CN" altLang="zh-CN" sz="4000" dirty="0">
                <a:solidFill>
                  <a:srgbClr val="808080"/>
                </a:solidFill>
                <a:latin typeface="宋体" panose="02010600030101010101" pitchFamily="2" charset="-122"/>
                <a:ea typeface="宋体" panose="02010600030101010101" pitchFamily="2" charset="-122"/>
              </a:rPr>
              <a:t>输出：</a:t>
            </a:r>
            <a:r>
              <a:rPr lang="zh-CN" altLang="zh-CN" sz="4000" dirty="0">
                <a:solidFill>
                  <a:srgbClr val="808080"/>
                </a:solidFill>
                <a:latin typeface="Consolas" panose="020B0609020204030204" pitchFamily="49" charset="0"/>
              </a:rPr>
              <a:t>3</a:t>
            </a:r>
            <a:br>
              <a:rPr lang="zh-CN" altLang="zh-CN" sz="4000" dirty="0">
                <a:solidFill>
                  <a:srgbClr val="808080"/>
                </a:solidFill>
                <a:latin typeface="Consolas" panose="020B0609020204030204" pitchFamily="49" charset="0"/>
              </a:rPr>
            </a:br>
            <a:r>
              <a:rPr lang="zh-CN" altLang="zh-CN" sz="4000" dirty="0">
                <a:solidFill>
                  <a:srgbClr val="A9B7C6"/>
                </a:solidFill>
                <a:latin typeface="Consolas" panose="020B0609020204030204" pitchFamily="49" charset="0"/>
              </a:rPr>
              <a:t>console.</a:t>
            </a:r>
            <a:r>
              <a:rPr lang="zh-CN" altLang="zh-CN" sz="4000" dirty="0">
                <a:solidFill>
                  <a:srgbClr val="FFC66D"/>
                </a:solidFill>
                <a:latin typeface="Consolas" panose="020B0609020204030204" pitchFamily="49" charset="0"/>
              </a:rPr>
              <a:t>log</a:t>
            </a:r>
            <a:r>
              <a:rPr lang="zh-CN" altLang="zh-CN" sz="4000" dirty="0">
                <a:solidFill>
                  <a:srgbClr val="A9B7C6"/>
                </a:solidFill>
                <a:latin typeface="Consolas" panose="020B0609020204030204" pitchFamily="49" charset="0"/>
              </a:rPr>
              <a:t>(</a:t>
            </a:r>
            <a:r>
              <a:rPr lang="zh-CN" altLang="zh-CN" sz="4000" dirty="0">
                <a:solidFill>
                  <a:srgbClr val="FFC66D"/>
                </a:solidFill>
                <a:latin typeface="Consolas" panose="020B0609020204030204" pitchFamily="49" charset="0"/>
              </a:rPr>
              <a:t>add</a:t>
            </a:r>
            <a:r>
              <a:rPr lang="zh-CN" altLang="zh-CN" sz="4000" dirty="0">
                <a:solidFill>
                  <a:srgbClr val="A9B7C6"/>
                </a:solidFill>
                <a:latin typeface="Consolas" panose="020B0609020204030204" pitchFamily="49" charset="0"/>
              </a:rPr>
              <a:t>(</a:t>
            </a:r>
            <a:r>
              <a:rPr lang="zh-CN" altLang="zh-CN" sz="4000" dirty="0">
                <a:solidFill>
                  <a:srgbClr val="6897BB"/>
                </a:solidFill>
                <a:latin typeface="Consolas" panose="020B0609020204030204" pitchFamily="49" charset="0"/>
              </a:rPr>
              <a:t>1</a:t>
            </a:r>
            <a:r>
              <a:rPr lang="en-US" altLang="zh-CN" sz="4000" dirty="0">
                <a:solidFill>
                  <a:srgbClr val="6897BB"/>
                </a:solidFill>
                <a:latin typeface="Consolas" panose="020B0609020204030204" pitchFamily="49" charset="0"/>
              </a:rPr>
              <a:t>00</a:t>
            </a:r>
            <a:r>
              <a:rPr lang="zh-CN" altLang="zh-CN" sz="4000" dirty="0">
                <a:solidFill>
                  <a:srgbClr val="CC7832"/>
                </a:solidFill>
                <a:latin typeface="Consolas" panose="020B0609020204030204" pitchFamily="49" charset="0"/>
              </a:rPr>
              <a:t>, </a:t>
            </a:r>
            <a:r>
              <a:rPr lang="en-US" altLang="zh-CN" sz="4000" dirty="0">
                <a:solidFill>
                  <a:srgbClr val="6897BB"/>
                </a:solidFill>
                <a:latin typeface="Consolas" panose="020B0609020204030204" pitchFamily="49" charset="0"/>
              </a:rPr>
              <a:t>150</a:t>
            </a:r>
            <a:r>
              <a:rPr lang="zh-CN" altLang="zh-CN" sz="4000" dirty="0">
                <a:solidFill>
                  <a:srgbClr val="A9B7C6"/>
                </a:solidFill>
                <a:latin typeface="Consolas" panose="020B0609020204030204" pitchFamily="49" charset="0"/>
              </a:rPr>
              <a:t>))</a:t>
            </a:r>
            <a:r>
              <a:rPr lang="zh-CN" altLang="zh-CN" sz="4000" dirty="0">
                <a:solidFill>
                  <a:srgbClr val="CC7832"/>
                </a:solidFill>
                <a:latin typeface="Consolas" panose="020B0609020204030204" pitchFamily="49" charset="0"/>
              </a:rPr>
              <a:t>;</a:t>
            </a:r>
            <a:r>
              <a:rPr lang="zh-CN" altLang="zh-CN" sz="4000" dirty="0">
                <a:solidFill>
                  <a:srgbClr val="808080"/>
                </a:solidFill>
                <a:latin typeface="Consolas" panose="020B0609020204030204" pitchFamily="49" charset="0"/>
              </a:rPr>
              <a:t> </a:t>
            </a:r>
            <a:r>
              <a:rPr lang="en-US" altLang="zh-CN" sz="4000" dirty="0">
                <a:solidFill>
                  <a:srgbClr val="808080"/>
                </a:solidFill>
                <a:latin typeface="Consolas" panose="020B0609020204030204" pitchFamily="49" charset="0"/>
              </a:rPr>
              <a:t> </a:t>
            </a:r>
            <a:r>
              <a:rPr lang="zh-CN" altLang="zh-CN" sz="4000" dirty="0">
                <a:solidFill>
                  <a:srgbClr val="808080"/>
                </a:solidFill>
                <a:latin typeface="Consolas" panose="020B0609020204030204" pitchFamily="49" charset="0"/>
              </a:rPr>
              <a:t>// </a:t>
            </a:r>
            <a:r>
              <a:rPr lang="zh-CN" altLang="zh-CN" sz="4000" dirty="0">
                <a:solidFill>
                  <a:srgbClr val="808080"/>
                </a:solidFill>
                <a:latin typeface="宋体" panose="02010600030101010101" pitchFamily="2" charset="-122"/>
                <a:ea typeface="宋体" panose="02010600030101010101" pitchFamily="2" charset="-122"/>
              </a:rPr>
              <a:t>输出：</a:t>
            </a:r>
            <a:r>
              <a:rPr lang="en-US" altLang="zh-CN" sz="4000" dirty="0">
                <a:solidFill>
                  <a:srgbClr val="808080"/>
                </a:solidFill>
                <a:latin typeface="Consolas" panose="020B0609020204030204" pitchFamily="49" charset="0"/>
                <a:ea typeface="宋体" panose="02010600030101010101" pitchFamily="2" charset="-122"/>
              </a:rPr>
              <a:t>250</a:t>
            </a:r>
            <a:r>
              <a:rPr lang="en-US" altLang="zh-CN" sz="4000" dirty="0">
                <a:solidFill>
                  <a:srgbClr val="CC7832"/>
                </a:solidFill>
                <a:latin typeface="Consolas" panose="020B0609020204030204" pitchFamily="49" charset="0"/>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E9EEB40-5EEC-4DF2-B426-4355ADE87E91}"/>
              </a:ext>
            </a:extLst>
          </p:cNvPr>
          <p:cNvSpPr>
            <a:spLocks noChangeArrowheads="1"/>
          </p:cNvSpPr>
          <p:nvPr/>
        </p:nvSpPr>
        <p:spPr bwMode="auto">
          <a:xfrm>
            <a:off x="16992600" y="7247790"/>
            <a:ext cx="12034064" cy="501675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dirty="0">
                <a:ln>
                  <a:noFill/>
                </a:ln>
                <a:solidFill>
                  <a:srgbClr val="CC7832"/>
                </a:solidFill>
                <a:effectLst/>
                <a:latin typeface="Consolas" panose="020B0609020204030204" pitchFamily="49" charset="0"/>
              </a:rPr>
              <a:t>const </a:t>
            </a:r>
            <a:r>
              <a:rPr kumimoji="0" lang="zh-CN" altLang="zh-CN" sz="4000" b="0" i="0" u="none" strike="noStrike" cap="none" normalizeH="0" baseline="0" dirty="0">
                <a:ln>
                  <a:noFill/>
                </a:ln>
                <a:solidFill>
                  <a:srgbClr val="A9B7C6"/>
                </a:solidFill>
                <a:effectLst/>
                <a:latin typeface="Consolas" panose="020B0609020204030204" pitchFamily="49" charset="0"/>
              </a:rPr>
              <a:t>expect = require(</a:t>
            </a:r>
            <a:r>
              <a:rPr kumimoji="0" lang="zh-CN" altLang="zh-CN" sz="4000" b="0" i="0" u="none" strike="noStrike" cap="none" normalizeH="0" baseline="0" dirty="0">
                <a:ln>
                  <a:noFill/>
                </a:ln>
                <a:solidFill>
                  <a:srgbClr val="6A8759"/>
                </a:solidFill>
                <a:effectLst/>
                <a:latin typeface="Consolas" panose="020B0609020204030204" pitchFamily="49" charset="0"/>
              </a:rPr>
              <a:t>'chai'</a:t>
            </a:r>
            <a:r>
              <a:rPr kumimoji="0" lang="zh-CN" altLang="zh-CN" sz="4000" b="0" i="0" u="none" strike="noStrike" cap="none" normalizeH="0" baseline="0" dirty="0">
                <a:ln>
                  <a:noFill/>
                </a:ln>
                <a:solidFill>
                  <a:srgbClr val="A9B7C6"/>
                </a:solidFill>
                <a:effectLst/>
                <a:latin typeface="Consolas" panose="020B0609020204030204" pitchFamily="49" charset="0"/>
              </a:rPr>
              <a:t>).expect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FFC66D"/>
                </a:solidFill>
                <a:effectLst/>
                <a:latin typeface="Consolas" panose="020B0609020204030204" pitchFamily="49" charset="0"/>
              </a:rPr>
              <a:t>describe</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A8759"/>
                </a:solidFill>
                <a:effectLst/>
                <a:latin typeface="Consolas" panose="020B0609020204030204" pitchFamily="49" charset="0"/>
              </a:rPr>
              <a:t>'use expect: src/add.js'</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 =&gt; {</a:t>
            </a: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    </a:t>
            </a:r>
            <a:r>
              <a:rPr kumimoji="0" lang="zh-CN" altLang="zh-CN" sz="4000" b="0" i="0" u="none" strike="noStrike" cap="none" normalizeH="0" baseline="0" dirty="0">
                <a:ln>
                  <a:noFill/>
                </a:ln>
                <a:solidFill>
                  <a:srgbClr val="FFC66D"/>
                </a:solidFill>
                <a:effectLst/>
                <a:latin typeface="Consolas" panose="020B0609020204030204" pitchFamily="49" charset="0"/>
              </a:rPr>
              <a:t>it</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A8759"/>
                </a:solidFill>
                <a:effectLst/>
                <a:latin typeface="Consolas" panose="020B0609020204030204" pitchFamily="49" charset="0"/>
              </a:rPr>
              <a:t>'add(1,2) === 3'</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 =&gt; {</a:t>
            </a:r>
            <a:br>
              <a:rPr kumimoji="0" lang="zh-CN" altLang="zh-CN" sz="4000" b="0" i="0" u="none" strike="noStrike" cap="none" normalizeH="0" baseline="0" dirty="0">
                <a:ln>
                  <a:noFill/>
                </a:ln>
                <a:solidFill>
                  <a:srgbClr val="A9B7C6"/>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        expect(</a:t>
            </a:r>
            <a:r>
              <a:rPr kumimoji="0" lang="zh-CN" altLang="zh-CN" sz="4000" b="0" i="0" u="none" strike="noStrike" cap="none" normalizeH="0" baseline="0" dirty="0">
                <a:ln>
                  <a:noFill/>
                </a:ln>
                <a:solidFill>
                  <a:srgbClr val="FFC66D"/>
                </a:solidFill>
                <a:effectLst/>
                <a:latin typeface="Consolas" panose="020B0609020204030204" pitchFamily="49" charset="0"/>
              </a:rPr>
              <a:t>add</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897BB"/>
                </a:solidFill>
                <a:effectLst/>
                <a:latin typeface="Consolas" panose="020B0609020204030204" pitchFamily="49" charset="0"/>
              </a:rPr>
              <a:t>1</a:t>
            </a: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6897BB"/>
                </a:solidFill>
                <a:effectLst/>
                <a:latin typeface="Consolas" panose="020B0609020204030204" pitchFamily="49" charset="0"/>
              </a:rPr>
              <a:t>2</a:t>
            </a:r>
            <a:r>
              <a:rPr kumimoji="0" lang="zh-CN" altLang="zh-CN" sz="4000" b="0" i="0" u="none" strike="noStrike" cap="none" normalizeH="0" baseline="0" dirty="0">
                <a:ln>
                  <a:noFill/>
                </a:ln>
                <a:solidFill>
                  <a:srgbClr val="A9B7C6"/>
                </a:solidFill>
                <a:effectLst/>
                <a:latin typeface="Consolas" panose="020B0609020204030204" pitchFamily="49" charset="0"/>
              </a:rPr>
              <a:t>)).to.</a:t>
            </a:r>
            <a:r>
              <a:rPr kumimoji="0" lang="zh-CN" altLang="zh-CN" sz="4000" b="0" i="0" u="none" strike="noStrike" cap="none" normalizeH="0" baseline="0" dirty="0">
                <a:ln>
                  <a:noFill/>
                </a:ln>
                <a:solidFill>
                  <a:srgbClr val="FFC66D"/>
                </a:solidFill>
                <a:effectLst/>
                <a:latin typeface="Consolas" panose="020B0609020204030204" pitchFamily="49" charset="0"/>
              </a:rPr>
              <a:t>equal</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6897BB"/>
                </a:solidFill>
                <a:effectLst/>
                <a:latin typeface="Consolas" panose="020B0609020204030204" pitchFamily="49" charset="0"/>
              </a:rPr>
              <a:t>3</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CC7832"/>
                </a:solidFill>
                <a:effectLst/>
                <a:latin typeface="Consolas" panose="020B0609020204030204" pitchFamily="49" charset="0"/>
              </a:rPr>
              <a:t>    </a:t>
            </a: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r>
              <a:rPr kumimoji="0" lang="zh-CN" altLang="zh-CN" sz="4000" b="0" i="0" u="none" strike="noStrike" cap="none" normalizeH="0" baseline="0" dirty="0">
                <a:ln>
                  <a:noFill/>
                </a:ln>
                <a:solidFill>
                  <a:srgbClr val="A9B7C6"/>
                </a:solidFill>
                <a:effectLst/>
                <a:latin typeface="Consolas" panose="020B0609020204030204" pitchFamily="49" charset="0"/>
              </a:rPr>
              <a:t>})</a:t>
            </a:r>
            <a:r>
              <a:rPr kumimoji="0" lang="zh-CN" altLang="zh-CN" sz="4000" b="0" i="0" u="none" strike="noStrike" cap="none" normalizeH="0" baseline="0" dirty="0">
                <a:ln>
                  <a:noFill/>
                </a:ln>
                <a:solidFill>
                  <a:srgbClr val="CC7832"/>
                </a:solidFill>
                <a:effectLst/>
                <a:latin typeface="Consolas" panose="020B0609020204030204" pitchFamily="49" charset="0"/>
              </a:rPr>
              <a:t>;</a:t>
            </a:r>
            <a:br>
              <a:rPr kumimoji="0" lang="zh-CN" altLang="zh-CN" sz="4000" b="0" i="0" u="none" strike="noStrike" cap="none" normalizeH="0" baseline="0" dirty="0">
                <a:ln>
                  <a:noFill/>
                </a:ln>
                <a:solidFill>
                  <a:srgbClr val="CC7832"/>
                </a:solidFill>
                <a:effectLst/>
                <a:latin typeface="Consolas" panose="020B0609020204030204" pitchFamily="49" charset="0"/>
              </a:rPr>
            </a:b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timgsa.baidu.com/timg?image&amp;quality=80&amp;size=b9999_10000&amp;sec=1544870256798&amp;di=27fc2723d200cac5a4658510d0fd2eff&amp;imgtype=0&amp;src=http%3A%2F%2Fbpic.588ku.com%2Felement_origin_min_pic%2F17%2F11%2F06%2F5da980e920a304458b99d8c7cf346715.jpg%2521%2Ffwfh%2F804x1370%2Fquality%2F90%2Funsharp%2Ftrue%2Fcompress%2Ftrue">
            <a:extLst>
              <a:ext uri="{FF2B5EF4-FFF2-40B4-BE49-F238E27FC236}">
                <a16:creationId xmlns:a16="http://schemas.microsoft.com/office/drawing/2014/main" id="{87DEC47B-56AC-40B7-9444-371BD9FDA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451" y="3550055"/>
            <a:ext cx="3827844" cy="653089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7BC222F-D0E7-4847-A592-960264B6C570}"/>
              </a:ext>
            </a:extLst>
          </p:cNvPr>
          <p:cNvSpPr txBox="1"/>
          <p:nvPr/>
        </p:nvSpPr>
        <p:spPr>
          <a:xfrm>
            <a:off x="2227451" y="10454640"/>
            <a:ext cx="5194051" cy="787139"/>
          </a:xfrm>
          <a:prstGeom prst="rect">
            <a:avLst/>
          </a:prstGeom>
          <a:noFill/>
        </p:spPr>
        <p:txBody>
          <a:bodyPr wrap="none" rtlCol="0">
            <a:spAutoFit/>
          </a:bodyPr>
          <a:lstStyle/>
          <a:p>
            <a:r>
              <a:rPr lang="zh-CN" altLang="en-US" dirty="0"/>
              <a:t>此“测试” 非彼“测试”</a:t>
            </a:r>
          </a:p>
        </p:txBody>
      </p:sp>
      <p:pic>
        <p:nvPicPr>
          <p:cNvPr id="1028" name="Picture 4" descr="âno logoâçå¾çæç´¢ç»æ">
            <a:extLst>
              <a:ext uri="{FF2B5EF4-FFF2-40B4-BE49-F238E27FC236}">
                <a16:creationId xmlns:a16="http://schemas.microsoft.com/office/drawing/2014/main" id="{5DACE04F-E1CD-4CED-B3EA-984E3F88A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289" y="5025043"/>
            <a:ext cx="6308168" cy="473112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2670E4E-AE14-47CA-B5C3-4CBB98A1FC12}"/>
              </a:ext>
            </a:extLst>
          </p:cNvPr>
          <p:cNvSpPr txBox="1"/>
          <p:nvPr/>
        </p:nvSpPr>
        <p:spPr>
          <a:xfrm>
            <a:off x="12764133" y="4788753"/>
            <a:ext cx="4070345" cy="787139"/>
          </a:xfrm>
          <a:prstGeom prst="rect">
            <a:avLst/>
          </a:prstGeom>
          <a:noFill/>
        </p:spPr>
        <p:txBody>
          <a:bodyPr wrap="none" rtlCol="0">
            <a:spAutoFit/>
          </a:bodyPr>
          <a:lstStyle/>
          <a:p>
            <a:r>
              <a:rPr lang="zh-CN" altLang="en-US" dirty="0"/>
              <a:t>人工参与“测试”</a:t>
            </a:r>
          </a:p>
        </p:txBody>
      </p:sp>
      <p:sp>
        <p:nvSpPr>
          <p:cNvPr id="9" name="文本框 8">
            <a:extLst>
              <a:ext uri="{FF2B5EF4-FFF2-40B4-BE49-F238E27FC236}">
                <a16:creationId xmlns:a16="http://schemas.microsoft.com/office/drawing/2014/main" id="{3D418B88-5C13-4E33-8C9B-F40947AA62BE}"/>
              </a:ext>
            </a:extLst>
          </p:cNvPr>
          <p:cNvSpPr txBox="1"/>
          <p:nvPr/>
        </p:nvSpPr>
        <p:spPr>
          <a:xfrm>
            <a:off x="12343570" y="8736274"/>
            <a:ext cx="4649030" cy="1481944"/>
          </a:xfrm>
          <a:prstGeom prst="rect">
            <a:avLst/>
          </a:prstGeom>
          <a:noFill/>
        </p:spPr>
        <p:txBody>
          <a:bodyPr wrap="none" rtlCol="0">
            <a:spAutoFit/>
          </a:bodyPr>
          <a:lstStyle/>
          <a:p>
            <a:r>
              <a:rPr lang="zh-CN" altLang="en-US" dirty="0"/>
              <a:t>无人工参与“测试”</a:t>
            </a:r>
            <a:endParaRPr lang="en-US" altLang="zh-CN" dirty="0"/>
          </a:p>
          <a:p>
            <a:r>
              <a:rPr lang="zh-CN" altLang="en-US" dirty="0"/>
              <a:t>（</a:t>
            </a:r>
            <a:r>
              <a:rPr lang="zh-CN" altLang="en-US" dirty="0">
                <a:solidFill>
                  <a:srgbClr val="FF0000"/>
                </a:solidFill>
              </a:rPr>
              <a:t>自动化测试</a:t>
            </a:r>
            <a:r>
              <a:rPr lang="zh-CN" altLang="en-US" dirty="0"/>
              <a:t>）</a:t>
            </a:r>
          </a:p>
        </p:txBody>
      </p:sp>
      <p:cxnSp>
        <p:nvCxnSpPr>
          <p:cNvPr id="10" name="直接连接符 9">
            <a:extLst>
              <a:ext uri="{FF2B5EF4-FFF2-40B4-BE49-F238E27FC236}">
                <a16:creationId xmlns:a16="http://schemas.microsoft.com/office/drawing/2014/main" id="{AA27C388-9BB9-4DB0-B3BD-3AC94CF1039E}"/>
              </a:ext>
            </a:extLst>
          </p:cNvPr>
          <p:cNvCxnSpPr/>
          <p:nvPr/>
        </p:nvCxnSpPr>
        <p:spPr>
          <a:xfrm>
            <a:off x="9896380" y="3238805"/>
            <a:ext cx="0" cy="89467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27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DEA9A-FF5D-4B4E-8058-5200ADDE7F9F}"/>
              </a:ext>
            </a:extLst>
          </p:cNvPr>
          <p:cNvSpPr>
            <a:spLocks noGrp="1"/>
          </p:cNvSpPr>
          <p:nvPr>
            <p:ph type="title"/>
          </p:nvPr>
        </p:nvSpPr>
        <p:spPr/>
        <p:txBody>
          <a:bodyPr/>
          <a:lstStyle/>
          <a:p>
            <a:r>
              <a:rPr lang="en-US" altLang="zh-CN" dirty="0"/>
              <a:t>1.2 </a:t>
            </a:r>
            <a:r>
              <a:rPr lang="zh-CN" altLang="en-US" dirty="0"/>
              <a:t>测试方法：黑盒、白盒、灰盒</a:t>
            </a:r>
          </a:p>
        </p:txBody>
      </p:sp>
      <p:pic>
        <p:nvPicPr>
          <p:cNvPr id="2052" name="Picture 4" descr="http://s9.rr.itc.cn/r/wapChange/20175_10_13/a3jsrd7387502565738.jpg">
            <a:extLst>
              <a:ext uri="{FF2B5EF4-FFF2-40B4-BE49-F238E27FC236}">
                <a16:creationId xmlns:a16="http://schemas.microsoft.com/office/drawing/2014/main" id="{CA1F7F02-0975-4CB8-8C8C-5CB689E29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650" y="3550055"/>
            <a:ext cx="13560604" cy="74809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a:extLst>
              <a:ext uri="{FF2B5EF4-FFF2-40B4-BE49-F238E27FC236}">
                <a16:creationId xmlns:a16="http://schemas.microsoft.com/office/drawing/2014/main" id="{BAEBAB80-D234-4296-B7ED-2E855B7AB08D}"/>
              </a:ext>
            </a:extLst>
          </p:cNvPr>
          <p:cNvGraphicFramePr>
            <a:graphicFrameLocks noGrp="1"/>
          </p:cNvGraphicFramePr>
          <p:nvPr>
            <p:extLst>
              <p:ext uri="{D42A27DB-BD31-4B8C-83A1-F6EECF244321}">
                <p14:modId xmlns:p14="http://schemas.microsoft.com/office/powerpoint/2010/main" val="667748099"/>
              </p:ext>
            </p:extLst>
          </p:nvPr>
        </p:nvGraphicFramePr>
        <p:xfrm>
          <a:off x="15601494" y="4664345"/>
          <a:ext cx="16535837" cy="5742782"/>
        </p:xfrm>
        <a:graphic>
          <a:graphicData uri="http://schemas.openxmlformats.org/drawingml/2006/table">
            <a:tbl>
              <a:tblPr firstRow="1" bandRow="1">
                <a:tableStyleId>{7DF18680-E054-41AD-8BC1-D1AEF772440D}</a:tableStyleId>
              </a:tblPr>
              <a:tblGrid>
                <a:gridCol w="5308064">
                  <a:extLst>
                    <a:ext uri="{9D8B030D-6E8A-4147-A177-3AD203B41FA5}">
                      <a16:colId xmlns:a16="http://schemas.microsoft.com/office/drawing/2014/main" val="2238169838"/>
                    </a:ext>
                  </a:extLst>
                </a:gridCol>
                <a:gridCol w="5308064">
                  <a:extLst>
                    <a:ext uri="{9D8B030D-6E8A-4147-A177-3AD203B41FA5}">
                      <a16:colId xmlns:a16="http://schemas.microsoft.com/office/drawing/2014/main" val="2387110446"/>
                    </a:ext>
                  </a:extLst>
                </a:gridCol>
                <a:gridCol w="5919709">
                  <a:extLst>
                    <a:ext uri="{9D8B030D-6E8A-4147-A177-3AD203B41FA5}">
                      <a16:colId xmlns:a16="http://schemas.microsoft.com/office/drawing/2014/main" val="3643282665"/>
                    </a:ext>
                  </a:extLst>
                </a:gridCol>
              </a:tblGrid>
              <a:tr h="1523095">
                <a:tc>
                  <a:txBody>
                    <a:bodyPr/>
                    <a:lstStyle/>
                    <a:p>
                      <a:r>
                        <a:rPr lang="zh-CN" altLang="en-US" sz="4000" dirty="0"/>
                        <a:t>测试方法</a:t>
                      </a:r>
                    </a:p>
                  </a:txBody>
                  <a:tcPr anchor="ctr"/>
                </a:tc>
                <a:tc>
                  <a:txBody>
                    <a:bodyPr/>
                    <a:lstStyle/>
                    <a:p>
                      <a:r>
                        <a:rPr lang="zh-CN" altLang="en-US" sz="4000" dirty="0"/>
                        <a:t>使用场景</a:t>
                      </a:r>
                    </a:p>
                  </a:txBody>
                  <a:tcPr anchor="ctr"/>
                </a:tc>
                <a:tc>
                  <a:txBody>
                    <a:bodyPr/>
                    <a:lstStyle/>
                    <a:p>
                      <a:r>
                        <a:rPr lang="zh-CN" altLang="en-US" sz="4000" dirty="0"/>
                        <a:t>使用对象</a:t>
                      </a:r>
                    </a:p>
                  </a:txBody>
                  <a:tcPr anchor="ctr"/>
                </a:tc>
                <a:extLst>
                  <a:ext uri="{0D108BD9-81ED-4DB2-BD59-A6C34878D82A}">
                    <a16:rowId xmlns:a16="http://schemas.microsoft.com/office/drawing/2014/main" val="862426476"/>
                  </a:ext>
                </a:extLst>
              </a:tr>
              <a:tr h="1276781">
                <a:tc>
                  <a:txBody>
                    <a:bodyPr/>
                    <a:lstStyle/>
                    <a:p>
                      <a:r>
                        <a:rPr lang="zh-CN" altLang="en-US" sz="4000" dirty="0"/>
                        <a:t>黑盒测试</a:t>
                      </a:r>
                    </a:p>
                  </a:txBody>
                  <a:tcPr anchor="ctr"/>
                </a:tc>
                <a:tc>
                  <a:txBody>
                    <a:bodyPr/>
                    <a:lstStyle/>
                    <a:p>
                      <a:r>
                        <a:rPr lang="zh-CN" altLang="en-US" sz="4000" dirty="0"/>
                        <a:t>系统测试、功能测试</a:t>
                      </a:r>
                    </a:p>
                  </a:txBody>
                  <a:tcPr anchor="ctr"/>
                </a:tc>
                <a:tc>
                  <a:txBody>
                    <a:bodyPr/>
                    <a:lstStyle/>
                    <a:p>
                      <a:r>
                        <a:rPr lang="zh-CN" altLang="en-US" sz="4000" dirty="0"/>
                        <a:t>测试人员</a:t>
                      </a:r>
                    </a:p>
                  </a:txBody>
                  <a:tcPr anchor="ctr"/>
                </a:tc>
                <a:extLst>
                  <a:ext uri="{0D108BD9-81ED-4DB2-BD59-A6C34878D82A}">
                    <a16:rowId xmlns:a16="http://schemas.microsoft.com/office/drawing/2014/main" val="3587847668"/>
                  </a:ext>
                </a:extLst>
              </a:tr>
              <a:tr h="1446030">
                <a:tc>
                  <a:txBody>
                    <a:bodyPr/>
                    <a:lstStyle/>
                    <a:p>
                      <a:r>
                        <a:rPr lang="zh-CN" altLang="en-US" sz="4000" dirty="0"/>
                        <a:t>白盒测试</a:t>
                      </a:r>
                    </a:p>
                  </a:txBody>
                  <a:tcPr anchor="ctr"/>
                </a:tc>
                <a:tc>
                  <a:txBody>
                    <a:bodyPr/>
                    <a:lstStyle/>
                    <a:p>
                      <a:r>
                        <a:rPr lang="zh-CN" altLang="en-US" sz="4000" dirty="0"/>
                        <a:t>单元测试</a:t>
                      </a:r>
                    </a:p>
                  </a:txBody>
                  <a:tcPr anchor="ctr"/>
                </a:tc>
                <a:tc>
                  <a:txBody>
                    <a:bodyPr/>
                    <a:lstStyle/>
                    <a:p>
                      <a:r>
                        <a:rPr lang="zh-CN" altLang="en-US" sz="4000" dirty="0"/>
                        <a:t>开发人员</a:t>
                      </a:r>
                    </a:p>
                  </a:txBody>
                  <a:tcPr anchor="ctr"/>
                </a:tc>
                <a:extLst>
                  <a:ext uri="{0D108BD9-81ED-4DB2-BD59-A6C34878D82A}">
                    <a16:rowId xmlns:a16="http://schemas.microsoft.com/office/drawing/2014/main" val="3906012934"/>
                  </a:ext>
                </a:extLst>
              </a:tr>
              <a:tr h="1496876">
                <a:tc>
                  <a:txBody>
                    <a:bodyPr/>
                    <a:lstStyle/>
                    <a:p>
                      <a:r>
                        <a:rPr lang="zh-CN" altLang="en-US" sz="4000" dirty="0"/>
                        <a:t>灰盒测试</a:t>
                      </a:r>
                    </a:p>
                  </a:txBody>
                  <a:tcPr anchor="ctr"/>
                </a:tc>
                <a:tc>
                  <a:txBody>
                    <a:bodyPr/>
                    <a:lstStyle/>
                    <a:p>
                      <a:r>
                        <a:rPr lang="zh-CN" altLang="en-US" sz="4000" dirty="0"/>
                        <a:t>集成测试</a:t>
                      </a:r>
                    </a:p>
                  </a:txBody>
                  <a:tcPr anchor="ctr"/>
                </a:tc>
                <a:tc>
                  <a:txBody>
                    <a:bodyPr/>
                    <a:lstStyle/>
                    <a:p>
                      <a:r>
                        <a:rPr lang="zh-CN" altLang="en-US" sz="4000" dirty="0"/>
                        <a:t>测试人员、开发人员</a:t>
                      </a:r>
                      <a:endParaRPr lang="en-US" altLang="zh-CN" sz="4000" dirty="0"/>
                    </a:p>
                  </a:txBody>
                  <a:tcPr anchor="ctr"/>
                </a:tc>
                <a:extLst>
                  <a:ext uri="{0D108BD9-81ED-4DB2-BD59-A6C34878D82A}">
                    <a16:rowId xmlns:a16="http://schemas.microsoft.com/office/drawing/2014/main" val="1835164907"/>
                  </a:ext>
                </a:extLst>
              </a:tr>
            </a:tbl>
          </a:graphicData>
        </a:graphic>
      </p:graphicFrame>
    </p:spTree>
    <p:extLst>
      <p:ext uri="{BB962C8B-B14F-4D97-AF65-F5344CB8AC3E}">
        <p14:creationId xmlns:p14="http://schemas.microsoft.com/office/powerpoint/2010/main" val="3495615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DEA9A-FF5D-4B4E-8058-5200ADDE7F9F}"/>
              </a:ext>
            </a:extLst>
          </p:cNvPr>
          <p:cNvSpPr>
            <a:spLocks noGrp="1"/>
          </p:cNvSpPr>
          <p:nvPr>
            <p:ph type="title"/>
          </p:nvPr>
        </p:nvSpPr>
        <p:spPr/>
        <p:txBody>
          <a:bodyPr/>
          <a:lstStyle/>
          <a:p>
            <a:r>
              <a:rPr lang="en-US" altLang="zh-CN" dirty="0"/>
              <a:t>1.3 </a:t>
            </a:r>
            <a:r>
              <a:rPr lang="zh-CN" altLang="en-US" dirty="0"/>
              <a:t>开发模式：</a:t>
            </a:r>
            <a:r>
              <a:rPr lang="en-US" altLang="zh-CN" dirty="0"/>
              <a:t>TDD </a:t>
            </a:r>
            <a:r>
              <a:rPr lang="zh-CN" altLang="en-US" dirty="0"/>
              <a:t>和 </a:t>
            </a:r>
            <a:r>
              <a:rPr lang="en-US" altLang="zh-CN" dirty="0"/>
              <a:t>BDD</a:t>
            </a:r>
            <a:endParaRPr lang="zh-CN" altLang="en-US" dirty="0"/>
          </a:p>
        </p:txBody>
      </p:sp>
      <p:pic>
        <p:nvPicPr>
          <p:cNvPr id="4098" name="Picture 2" descr="âTDD å BDDâçå¾çæç´¢ç»æ">
            <a:extLst>
              <a:ext uri="{FF2B5EF4-FFF2-40B4-BE49-F238E27FC236}">
                <a16:creationId xmlns:a16="http://schemas.microsoft.com/office/drawing/2014/main" id="{A685CA27-BBFE-4D79-86A9-F79253416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451" y="3550054"/>
            <a:ext cx="11819668" cy="83676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4121E23-ADB0-4A11-8EA9-D59B49329128}"/>
              </a:ext>
            </a:extLst>
          </p:cNvPr>
          <p:cNvSpPr/>
          <p:nvPr/>
        </p:nvSpPr>
        <p:spPr>
          <a:xfrm>
            <a:off x="16200438" y="3690550"/>
            <a:ext cx="16198850" cy="1754326"/>
          </a:xfrm>
          <a:prstGeom prst="rect">
            <a:avLst/>
          </a:prstGeom>
        </p:spPr>
        <p:txBody>
          <a:bodyPr>
            <a:spAutoFit/>
          </a:bodyPr>
          <a:lstStyle/>
          <a:p>
            <a:pPr marL="685800" indent="-685800">
              <a:buFont typeface="Arial" panose="020B0604020202020204" pitchFamily="34" charset="0"/>
              <a:buChar char="•"/>
            </a:pPr>
            <a:r>
              <a:rPr lang="en-US" altLang="zh-CN" sz="5400" dirty="0"/>
              <a:t>TDD(Test Drive Development) </a:t>
            </a:r>
            <a:r>
              <a:rPr lang="zh-CN" altLang="en-US" sz="5400" dirty="0"/>
              <a:t>，测试驱动开发</a:t>
            </a:r>
            <a:endParaRPr lang="en-US" altLang="zh-CN" sz="5400" dirty="0"/>
          </a:p>
          <a:p>
            <a:pPr marL="685800" indent="-685800">
              <a:buFont typeface="Arial" panose="020B0604020202020204" pitchFamily="34" charset="0"/>
              <a:buChar char="•"/>
            </a:pPr>
            <a:r>
              <a:rPr lang="en-US" altLang="zh-CN" sz="5400" dirty="0"/>
              <a:t>BDD (Behavior Drive Development)</a:t>
            </a:r>
            <a:r>
              <a:rPr lang="zh-CN" altLang="en-US" sz="5400" dirty="0"/>
              <a:t>，行为驱动开发</a:t>
            </a:r>
            <a:endParaRPr lang="en-US" altLang="zh-CN" sz="5400" dirty="0"/>
          </a:p>
        </p:txBody>
      </p:sp>
    </p:spTree>
    <p:extLst>
      <p:ext uri="{BB962C8B-B14F-4D97-AF65-F5344CB8AC3E}">
        <p14:creationId xmlns:p14="http://schemas.microsoft.com/office/powerpoint/2010/main" val="985654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imgsa.baidu.com/timg?image&amp;quality=80&amp;size=b9999_10000&amp;sec=1544637995286&amp;di=a3b1d2836bcc30f2f72cb66c6b50c20e&amp;imgtype=0&amp;src=http%3A%2F%2Fbpic.588ku.com%2Felement_origin_min_pic%2F16%2F12%2F03%2F7946cf9afb99cd6bfd452e6a0210699d.jpg">
            <a:extLst>
              <a:ext uri="{FF2B5EF4-FFF2-40B4-BE49-F238E27FC236}">
                <a16:creationId xmlns:a16="http://schemas.microsoft.com/office/drawing/2014/main" id="{C55F5E24-498F-43D3-A966-77EEEAA89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7047" y="7583625"/>
            <a:ext cx="12642094" cy="519939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EEF2DAB-80FC-40B2-A7D0-BDFF68B0DBB3}"/>
              </a:ext>
            </a:extLst>
          </p:cNvPr>
          <p:cNvSpPr>
            <a:spLocks noGrp="1"/>
          </p:cNvSpPr>
          <p:nvPr>
            <p:ph type="title"/>
          </p:nvPr>
        </p:nvSpPr>
        <p:spPr/>
        <p:txBody>
          <a:bodyPr/>
          <a:lstStyle/>
          <a:p>
            <a:r>
              <a:rPr lang="en-US" altLang="zh-CN" sz="9600" dirty="0"/>
              <a:t>1.4 </a:t>
            </a:r>
            <a:r>
              <a:rPr lang="zh-CN" altLang="en-US" sz="9600" dirty="0"/>
              <a:t>给个理由，为什么开发还要写测试用例？</a:t>
            </a:r>
            <a:endParaRPr lang="zh-CN" altLang="en-US" dirty="0"/>
          </a:p>
        </p:txBody>
      </p:sp>
      <p:grpSp>
        <p:nvGrpSpPr>
          <p:cNvPr id="12" name="组合 11">
            <a:extLst>
              <a:ext uri="{FF2B5EF4-FFF2-40B4-BE49-F238E27FC236}">
                <a16:creationId xmlns:a16="http://schemas.microsoft.com/office/drawing/2014/main" id="{5D287874-8720-4057-B273-5A8B2C4ED0AD}"/>
              </a:ext>
            </a:extLst>
          </p:cNvPr>
          <p:cNvGrpSpPr/>
          <p:nvPr/>
        </p:nvGrpSpPr>
        <p:grpSpPr>
          <a:xfrm>
            <a:off x="8569319" y="4380635"/>
            <a:ext cx="4570599" cy="3549252"/>
            <a:chOff x="2345025" y="3267292"/>
            <a:chExt cx="4570599" cy="3549252"/>
          </a:xfrm>
        </p:grpSpPr>
        <p:sp>
          <p:nvSpPr>
            <p:cNvPr id="4" name="文本框 3">
              <a:extLst>
                <a:ext uri="{FF2B5EF4-FFF2-40B4-BE49-F238E27FC236}">
                  <a16:creationId xmlns:a16="http://schemas.microsoft.com/office/drawing/2014/main" id="{3F2C0FBA-9C99-41C5-884B-19ED226C2807}"/>
                </a:ext>
              </a:extLst>
            </p:cNvPr>
            <p:cNvSpPr txBox="1"/>
            <p:nvPr/>
          </p:nvSpPr>
          <p:spPr>
            <a:xfrm>
              <a:off x="2361302" y="3707615"/>
              <a:ext cx="4292201" cy="2800767"/>
            </a:xfrm>
            <a:prstGeom prst="rect">
              <a:avLst/>
            </a:prstGeom>
            <a:noFill/>
          </p:spPr>
          <p:txBody>
            <a:bodyPr wrap="none" rtlCol="0">
              <a:spAutoFit/>
            </a:bodyPr>
            <a:lstStyle/>
            <a:p>
              <a:r>
                <a:rPr lang="zh-CN" altLang="en-US" sz="4400" dirty="0"/>
                <a:t>代价：</a:t>
              </a:r>
              <a:endParaRPr lang="en-US" altLang="zh-CN" sz="4400" dirty="0"/>
            </a:p>
            <a:p>
              <a:pPr marL="1832714" lvl="1" indent="-685800">
                <a:buFont typeface="Arial" panose="020B0604020202020204" pitchFamily="34" charset="0"/>
                <a:buChar char="•"/>
              </a:pPr>
              <a:r>
                <a:rPr lang="zh-CN" altLang="en-US" sz="4400" dirty="0"/>
                <a:t>人力成本</a:t>
              </a:r>
              <a:endParaRPr lang="en-US" altLang="zh-CN" sz="4400" dirty="0"/>
            </a:p>
            <a:p>
              <a:pPr marL="1832714" lvl="1" indent="-685800">
                <a:buFont typeface="Arial" panose="020B0604020202020204" pitchFamily="34" charset="0"/>
                <a:buChar char="•"/>
              </a:pPr>
              <a:r>
                <a:rPr lang="zh-CN" altLang="en-US" sz="4400" dirty="0"/>
                <a:t>学习成本</a:t>
              </a:r>
              <a:endParaRPr lang="en-US" altLang="zh-CN" sz="4400" dirty="0"/>
            </a:p>
            <a:p>
              <a:pPr marL="1832714" lvl="1" indent="-685800">
                <a:buFont typeface="Arial" panose="020B0604020202020204" pitchFamily="34" charset="0"/>
                <a:buChar char="•"/>
              </a:pPr>
              <a:r>
                <a:rPr lang="en-US" altLang="zh-CN" sz="4400" dirty="0"/>
                <a:t>…</a:t>
              </a:r>
              <a:endParaRPr lang="zh-CN" altLang="en-US" sz="4400" dirty="0"/>
            </a:p>
          </p:txBody>
        </p:sp>
        <p:sp>
          <p:nvSpPr>
            <p:cNvPr id="5" name="矩形 4">
              <a:extLst>
                <a:ext uri="{FF2B5EF4-FFF2-40B4-BE49-F238E27FC236}">
                  <a16:creationId xmlns:a16="http://schemas.microsoft.com/office/drawing/2014/main" id="{CD92199D-0066-49D1-B1A8-A660BEA098C2}"/>
                </a:ext>
              </a:extLst>
            </p:cNvPr>
            <p:cNvSpPr/>
            <p:nvPr/>
          </p:nvSpPr>
          <p:spPr>
            <a:xfrm>
              <a:off x="2345025" y="3267292"/>
              <a:ext cx="4570599" cy="3549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1C1F2DB7-9A13-4F79-81E5-437068362236}"/>
              </a:ext>
            </a:extLst>
          </p:cNvPr>
          <p:cNvGrpSpPr/>
          <p:nvPr/>
        </p:nvGrpSpPr>
        <p:grpSpPr>
          <a:xfrm>
            <a:off x="15477209" y="4342535"/>
            <a:ext cx="7003258" cy="3617743"/>
            <a:chOff x="7651713" y="4856414"/>
            <a:chExt cx="7003258" cy="3617743"/>
          </a:xfrm>
        </p:grpSpPr>
        <p:sp>
          <p:nvSpPr>
            <p:cNvPr id="3" name="文本框 2">
              <a:extLst>
                <a:ext uri="{FF2B5EF4-FFF2-40B4-BE49-F238E27FC236}">
                  <a16:creationId xmlns:a16="http://schemas.microsoft.com/office/drawing/2014/main" id="{CE807A12-C766-4AB4-876F-92DEBC1B7C6A}"/>
                </a:ext>
              </a:extLst>
            </p:cNvPr>
            <p:cNvSpPr txBox="1"/>
            <p:nvPr/>
          </p:nvSpPr>
          <p:spPr>
            <a:xfrm>
              <a:off x="8041124" y="4996282"/>
              <a:ext cx="6549229" cy="3477875"/>
            </a:xfrm>
            <a:prstGeom prst="rect">
              <a:avLst/>
            </a:prstGeom>
            <a:noFill/>
          </p:spPr>
          <p:txBody>
            <a:bodyPr wrap="none" rtlCol="0">
              <a:spAutoFit/>
            </a:bodyPr>
            <a:lstStyle/>
            <a:p>
              <a:r>
                <a:rPr lang="zh-CN" altLang="en-US" sz="4400" dirty="0"/>
                <a:t>自动化测试的好处：</a:t>
              </a:r>
              <a:endParaRPr lang="en-US" altLang="zh-CN" sz="4400" dirty="0"/>
            </a:p>
            <a:p>
              <a:pPr marL="1832714" lvl="1" indent="-685800">
                <a:buFont typeface="Arial" panose="020B0604020202020204" pitchFamily="34" charset="0"/>
                <a:buChar char="•"/>
              </a:pPr>
              <a:r>
                <a:rPr lang="zh-CN" altLang="en-US" sz="4400" dirty="0"/>
                <a:t>增加程序信任度</a:t>
              </a:r>
              <a:endParaRPr lang="en-US" altLang="zh-CN" sz="4400" dirty="0"/>
            </a:p>
            <a:p>
              <a:pPr marL="1832714" lvl="1" indent="-685800">
                <a:buFont typeface="Arial" panose="020B0604020202020204" pitchFamily="34" charset="0"/>
                <a:buChar char="•"/>
              </a:pPr>
              <a:r>
                <a:rPr lang="zh-CN" altLang="en-US" sz="4400" dirty="0"/>
                <a:t>让回归测试更方便</a:t>
              </a:r>
              <a:endParaRPr lang="en-US" altLang="zh-CN" sz="4400" dirty="0"/>
            </a:p>
            <a:p>
              <a:pPr marL="1832714" lvl="1" indent="-685800">
                <a:buFont typeface="Arial" panose="020B0604020202020204" pitchFamily="34" charset="0"/>
                <a:buChar char="•"/>
              </a:pPr>
              <a:r>
                <a:rPr lang="zh-CN" altLang="en-US" sz="4400" dirty="0"/>
                <a:t>白盒测试</a:t>
              </a:r>
              <a:endParaRPr lang="en-US" altLang="zh-CN" sz="4400" dirty="0"/>
            </a:p>
            <a:p>
              <a:pPr marL="1832714" lvl="1" indent="-685800">
                <a:buFont typeface="Arial" panose="020B0604020202020204" pitchFamily="34" charset="0"/>
                <a:buChar char="•"/>
              </a:pPr>
              <a:r>
                <a:rPr lang="en-US" altLang="zh-CN" sz="4400" dirty="0"/>
                <a:t>…</a:t>
              </a:r>
              <a:endParaRPr lang="zh-CN" altLang="en-US" sz="4400" dirty="0"/>
            </a:p>
          </p:txBody>
        </p:sp>
        <p:sp>
          <p:nvSpPr>
            <p:cNvPr id="9" name="矩形 8">
              <a:extLst>
                <a:ext uri="{FF2B5EF4-FFF2-40B4-BE49-F238E27FC236}">
                  <a16:creationId xmlns:a16="http://schemas.microsoft.com/office/drawing/2014/main" id="{9477A545-9846-4528-B5B9-24C702FDACF7}"/>
                </a:ext>
              </a:extLst>
            </p:cNvPr>
            <p:cNvSpPr/>
            <p:nvPr/>
          </p:nvSpPr>
          <p:spPr>
            <a:xfrm>
              <a:off x="7651713" y="4856414"/>
              <a:ext cx="7003258" cy="361187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3135454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3622</TotalTime>
  <Words>5049</Words>
  <Application>Microsoft Office PowerPoint</Application>
  <PresentationFormat>自定义</PresentationFormat>
  <Paragraphs>472</Paragraphs>
  <Slides>32</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DengXian</vt:lpstr>
      <vt:lpstr>宋体</vt:lpstr>
      <vt:lpstr>Arial</vt:lpstr>
      <vt:lpstr>Calibri</vt:lpstr>
      <vt:lpstr>Calibri Light</vt:lpstr>
      <vt:lpstr>Consolas</vt:lpstr>
      <vt:lpstr>Office 主题​​</vt:lpstr>
      <vt:lpstr>PowerPoint 演示文稿</vt:lpstr>
      <vt:lpstr>PowerPoint 演示文稿</vt:lpstr>
      <vt:lpstr>个人介绍</vt:lpstr>
      <vt:lpstr>目录</vt:lpstr>
      <vt:lpstr>1. 正确认识 web 自动化测试</vt:lpstr>
      <vt:lpstr>1.1 什么是自动化测试？</vt:lpstr>
      <vt:lpstr>1.2 测试方法：黑盒、白盒、灰盒</vt:lpstr>
      <vt:lpstr>1.3 开发模式：TDD 和 BDD</vt:lpstr>
      <vt:lpstr>1.4 给个理由，为什么开发还要写测试用例？</vt:lpstr>
      <vt:lpstr>2. 单元测试（Unit Testing）</vt:lpstr>
      <vt:lpstr>2.1 有哪些测试框架？</vt:lpstr>
      <vt:lpstr>2.2 写单元测试难吗？</vt:lpstr>
      <vt:lpstr>2.3 接入单元测试难吗？</vt:lpstr>
      <vt:lpstr>2.4 还要了解什么？ </vt:lpstr>
      <vt:lpstr>2.5.1 脚手架快速搭建环境</vt:lpstr>
      <vt:lpstr>2.5.2 断言辅助生成和校验工具</vt:lpstr>
      <vt:lpstr>2.5.3 扩展断言插件等</vt:lpstr>
      <vt:lpstr>2.5.4 公共组件建设</vt:lpstr>
      <vt:lpstr>2.5.5 持续集成 CI</vt:lpstr>
      <vt:lpstr>3. 端对端测试（End-to-End Testing）</vt:lpstr>
      <vt:lpstr>3.1 什么是端对端测试</vt:lpstr>
      <vt:lpstr>3.2 端对端测试工具</vt:lpstr>
      <vt:lpstr>3.3 主流的端对端测试方案</vt:lpstr>
      <vt:lpstr>3.4.1 我们怎么做端对端测试</vt:lpstr>
      <vt:lpstr>3.4.2 如何将页面快照转换为数据快照？</vt:lpstr>
      <vt:lpstr>3.4.3 如何运行爬虫脚本？</vt:lpstr>
      <vt:lpstr>3.4.4 如何测试？</vt:lpstr>
      <vt:lpstr>3.4.5 黑盒测试 VS 白盒测试</vt:lpstr>
      <vt:lpstr>3.4.6 端对端白盒测试方案架构图</vt:lpstr>
      <vt:lpstr>4. 总结</vt:lpstr>
      <vt:lpstr>总结</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linjianghe(何林江)</cp:lastModifiedBy>
  <cp:revision>617</cp:revision>
  <dcterms:created xsi:type="dcterms:W3CDTF">2017-08-17T02:51:14Z</dcterms:created>
  <dcterms:modified xsi:type="dcterms:W3CDTF">2018-12-16T03:45:51Z</dcterms:modified>
</cp:coreProperties>
</file>